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 id="2147483866" r:id="rId2"/>
    <p:sldMasterId id="2147484258" r:id="rId3"/>
  </p:sldMasterIdLst>
  <p:notesMasterIdLst>
    <p:notesMasterId r:id="rId39"/>
  </p:notesMasterIdLst>
  <p:handoutMasterIdLst>
    <p:handoutMasterId r:id="rId40"/>
  </p:handoutMasterIdLst>
  <p:sldIdLst>
    <p:sldId id="637" r:id="rId4"/>
    <p:sldId id="494" r:id="rId5"/>
    <p:sldId id="500" r:id="rId6"/>
    <p:sldId id="711" r:id="rId7"/>
    <p:sldId id="696" r:id="rId8"/>
    <p:sldId id="702" r:id="rId9"/>
    <p:sldId id="706" r:id="rId10"/>
    <p:sldId id="695" r:id="rId11"/>
    <p:sldId id="697" r:id="rId12"/>
    <p:sldId id="707" r:id="rId13"/>
    <p:sldId id="717" r:id="rId14"/>
    <p:sldId id="259" r:id="rId15"/>
    <p:sldId id="257" r:id="rId16"/>
    <p:sldId id="710" r:id="rId17"/>
    <p:sldId id="708" r:id="rId18"/>
    <p:sldId id="258" r:id="rId19"/>
    <p:sldId id="302" r:id="rId20"/>
    <p:sldId id="712" r:id="rId21"/>
    <p:sldId id="579" r:id="rId22"/>
    <p:sldId id="713" r:id="rId23"/>
    <p:sldId id="714" r:id="rId24"/>
    <p:sldId id="715" r:id="rId25"/>
    <p:sldId id="264" r:id="rId26"/>
    <p:sldId id="265" r:id="rId27"/>
    <p:sldId id="263" r:id="rId28"/>
    <p:sldId id="701" r:id="rId29"/>
    <p:sldId id="698" r:id="rId30"/>
    <p:sldId id="699" r:id="rId31"/>
    <p:sldId id="700" r:id="rId32"/>
    <p:sldId id="716" r:id="rId33"/>
    <p:sldId id="709" r:id="rId34"/>
    <p:sldId id="567" r:id="rId35"/>
    <p:sldId id="693" r:id="rId36"/>
    <p:sldId id="619" r:id="rId37"/>
    <p:sldId id="620" r:id="rId38"/>
  </p:sldIdLst>
  <p:sldSz cx="9144000" cy="6858000" type="screen4x3"/>
  <p:notesSz cx="9144000" cy="6858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tz" initials="l" lastIdx="4" clrIdx="0">
    <p:extLst>
      <p:ext uri="{19B8F6BF-5375-455C-9EA6-DF929625EA0E}">
        <p15:presenceInfo xmlns:p15="http://schemas.microsoft.com/office/powerpoint/2012/main" userId="lu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80B1"/>
    <a:srgbClr val="335096"/>
    <a:srgbClr val="3760D5"/>
    <a:srgbClr val="00C100"/>
    <a:srgbClr val="CD23C0"/>
    <a:srgbClr val="FF9BFC"/>
    <a:srgbClr val="B77E7C"/>
    <a:srgbClr val="792C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3" autoAdjust="0"/>
    <p:restoredTop sz="94660"/>
  </p:normalViewPr>
  <p:slideViewPr>
    <p:cSldViewPr snapToGrid="0" snapToObjects="1">
      <p:cViewPr varScale="1">
        <p:scale>
          <a:sx n="156" d="100"/>
          <a:sy n="156" d="100"/>
        </p:scale>
        <p:origin x="1268" y="88"/>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ea typeface="ＭＳ Ｐゴシック" charset="-128"/>
                <a:cs typeface="ＭＳ Ｐゴシック" charset="-128"/>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B7A8957C-94CB-4454-984F-E399F74479A7}" type="datetime1">
              <a:rPr lang="en-US" altLang="en-US"/>
              <a:pPr/>
              <a:t>7/20/2020</a:t>
            </a:fld>
            <a:endParaRPr lang="en-US" alt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atin typeface="Arial" charset="0"/>
                <a:ea typeface="ＭＳ Ｐゴシック" charset="-128"/>
                <a:cs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0718748-93A8-45B8-BDE9-9BAFAC3CD7F1}" type="slidenum">
              <a:rPr lang="en-US" altLang="en-US"/>
              <a:pPr/>
              <a:t>‹#›</a:t>
            </a:fld>
            <a:endParaRPr lang="en-US" altLang="en-US"/>
          </a:p>
        </p:txBody>
      </p:sp>
    </p:spTree>
    <p:extLst>
      <p:ext uri="{BB962C8B-B14F-4D97-AF65-F5344CB8AC3E}">
        <p14:creationId xmlns:p14="http://schemas.microsoft.com/office/powerpoint/2010/main" val="3944459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ea typeface="ＭＳ Ｐゴシック" charset="-128"/>
                <a:cs typeface="ＭＳ Ｐゴシック" charset="-128"/>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4C8146E-33C8-4B1F-9345-D28765EA4505}" type="datetime1">
              <a:rPr lang="en-US" altLang="en-US"/>
              <a:pPr/>
              <a:t>7/20/2020</a:t>
            </a:fld>
            <a:endParaRPr lang="en-US" alt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atin typeface="Arial" charset="0"/>
                <a:ea typeface="ＭＳ Ｐゴシック" charset="-128"/>
                <a:cs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FC175FE-B7B6-478B-84F6-46C3D3DF4604}" type="slidenum">
              <a:rPr lang="en-US" altLang="en-US"/>
              <a:pPr/>
              <a:t>‹#›</a:t>
            </a:fld>
            <a:endParaRPr lang="en-US" altLang="en-US"/>
          </a:p>
        </p:txBody>
      </p:sp>
    </p:spTree>
    <p:extLst>
      <p:ext uri="{BB962C8B-B14F-4D97-AF65-F5344CB8AC3E}">
        <p14:creationId xmlns:p14="http://schemas.microsoft.com/office/powerpoint/2010/main" val="152552139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1E39761-A23E-4080-AC3C-823A3272000E}" type="slidenum">
              <a:rPr lang="en-US" altLang="en-US" sz="1200"/>
              <a:pPr eaLnBrk="1" hangingPunct="1"/>
              <a:t>1</a:t>
            </a:fld>
            <a:endParaRPr lang="en-US" altLang="en-US" sz="1200"/>
          </a:p>
        </p:txBody>
      </p:sp>
    </p:spTree>
    <p:extLst>
      <p:ext uri="{BB962C8B-B14F-4D97-AF65-F5344CB8AC3E}">
        <p14:creationId xmlns:p14="http://schemas.microsoft.com/office/powerpoint/2010/main" val="2690800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1D6AE77-1709-334A-8942-4CBB2C0B925A}" type="slidenum">
              <a:rPr lang="en-US" smtClean="0"/>
              <a:pPr>
                <a:defRPr/>
              </a:pPr>
              <a:t>16</a:t>
            </a:fld>
            <a:endParaRPr lang="en-US"/>
          </a:p>
        </p:txBody>
      </p:sp>
    </p:spTree>
    <p:extLst>
      <p:ext uri="{BB962C8B-B14F-4D97-AF65-F5344CB8AC3E}">
        <p14:creationId xmlns:p14="http://schemas.microsoft.com/office/powerpoint/2010/main" val="54162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C7EF46-F3BC-5346-96DF-82DC16BB5E5C}" type="slidenum">
              <a:rPr lang="en-US" smtClean="0"/>
              <a:t>17</a:t>
            </a:fld>
            <a:endParaRPr lang="en-US"/>
          </a:p>
        </p:txBody>
      </p:sp>
    </p:spTree>
    <p:extLst>
      <p:ext uri="{BB962C8B-B14F-4D97-AF65-F5344CB8AC3E}">
        <p14:creationId xmlns:p14="http://schemas.microsoft.com/office/powerpoint/2010/main" val="2083238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Picture1"/>
          <p:cNvPicPr>
            <a:picLocks noChangeAspect="1" noChangeArrowheads="1"/>
          </p:cNvPicPr>
          <p:nvPr userDrawn="1"/>
        </p:nvPicPr>
        <p:blipFill>
          <a:blip r:embed="rId2">
            <a:clrChange>
              <a:clrFrom>
                <a:srgbClr val="FAF6EB"/>
              </a:clrFrom>
              <a:clrTo>
                <a:srgbClr val="FAF6EB">
                  <a:alpha val="0"/>
                </a:srgbClr>
              </a:clrTo>
            </a:clrChange>
            <a:lum bright="4000"/>
            <a:extLst>
              <a:ext uri="{28A0092B-C50C-407E-A947-70E740481C1C}">
                <a14:useLocalDpi xmlns:a14="http://schemas.microsoft.com/office/drawing/2010/main" val="0"/>
              </a:ext>
            </a:extLst>
          </a:blip>
          <a:srcRect l="59583" t="41978" b="2422"/>
          <a:stretch>
            <a:fillRect/>
          </a:stretch>
        </p:blipFill>
        <p:spPr bwMode="auto">
          <a:xfrm>
            <a:off x="7899400" y="0"/>
            <a:ext cx="1244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fld id="{7E8E7968-665F-41EE-BC2A-D86DABEB5283}" type="datetime1">
              <a:rPr lang="en-US" altLang="en-US"/>
              <a:pPr/>
              <a:t>7/20/2020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D5031BA-CD31-4C62-A29B-1EC354F9450F}" type="slidenum">
              <a:rPr lang="en-US" altLang="en-US"/>
              <a:pPr/>
              <a:t>‹#›</a:t>
            </a:fld>
            <a:endParaRPr lang="en-US" altLang="en-US"/>
          </a:p>
        </p:txBody>
      </p:sp>
    </p:spTree>
    <p:extLst>
      <p:ext uri="{BB962C8B-B14F-4D97-AF65-F5344CB8AC3E}">
        <p14:creationId xmlns:p14="http://schemas.microsoft.com/office/powerpoint/2010/main" val="368439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35096"/>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E03C3215-7C43-426A-9C70-37C97414592C}" type="datetime1">
              <a:rPr lang="en-US" altLang="en-US"/>
              <a:pPr/>
              <a:t>7/20/2020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1B8B6CB-E028-4E1C-88BF-B450E40FA45D}" type="slidenum">
              <a:rPr lang="en-US" altLang="en-US"/>
              <a:pPr/>
              <a:t>‹#›</a:t>
            </a:fld>
            <a:endParaRPr lang="en-US" altLang="en-US"/>
          </a:p>
        </p:txBody>
      </p:sp>
    </p:spTree>
    <p:extLst>
      <p:ext uri="{BB962C8B-B14F-4D97-AF65-F5344CB8AC3E}">
        <p14:creationId xmlns:p14="http://schemas.microsoft.com/office/powerpoint/2010/main" val="70423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335096"/>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4597763-0354-4E18-AC6F-7AB2E92331A9}" type="datetime1">
              <a:rPr lang="en-US" altLang="en-US"/>
              <a:pPr/>
              <a:t>7/20/2020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FB5E466-AD8E-4EB9-A47B-4C1E7EE48DD4}" type="slidenum">
              <a:rPr lang="en-US" altLang="en-US"/>
              <a:pPr/>
              <a:t>‹#›</a:t>
            </a:fld>
            <a:endParaRPr lang="en-US" altLang="en-US"/>
          </a:p>
        </p:txBody>
      </p:sp>
    </p:spTree>
    <p:extLst>
      <p:ext uri="{BB962C8B-B14F-4D97-AF65-F5344CB8AC3E}">
        <p14:creationId xmlns:p14="http://schemas.microsoft.com/office/powerpoint/2010/main" val="1782130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 descr="DNA-Seq_onl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03813" cy="645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rot="10800000">
            <a:off x="0" y="4772025"/>
            <a:ext cx="7053263" cy="1677988"/>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pic>
        <p:nvPicPr>
          <p:cNvPr id="6" name="Picture 3" descr="ILLUMINA_LOGO_RGB_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850" y="5969000"/>
            <a:ext cx="11064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122238" y="5902325"/>
            <a:ext cx="72723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6" rIns="91430" bIns="45716">
            <a:spAutoFit/>
          </a:bodyP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56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56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56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56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600">
                <a:solidFill>
                  <a:srgbClr val="4D4D4F"/>
                </a:solidFill>
              </a:rPr>
              <a:t>© 2010 Illumina, Inc. All rights reserved.</a:t>
            </a:r>
          </a:p>
          <a:p>
            <a:pPr eaLnBrk="1" hangingPunct="1"/>
            <a:r>
              <a:rPr lang="en-US" altLang="en-US" sz="600">
                <a:solidFill>
                  <a:srgbClr val="4D4D4F"/>
                </a:solidFill>
              </a:rPr>
              <a:t>Illumina, illumina</a:t>
            </a:r>
            <a:r>
              <a:rPr lang="en-US" altLang="en-US" sz="600" i="1">
                <a:solidFill>
                  <a:srgbClr val="4D4D4F"/>
                </a:solidFill>
              </a:rPr>
              <a:t>Dx</a:t>
            </a:r>
            <a:r>
              <a:rPr lang="en-US" altLang="en-US" sz="600">
                <a:solidFill>
                  <a:srgbClr val="4D4D4F"/>
                </a:solidFill>
              </a:rPr>
              <a:t>, Solexa, Making Sense Out of Life, Oligator, Sentrix, GoldenGate, GoldenGate Indexing, DASL, BeadArray, Array of Arrays, Infinium, BeadXpress, VeraCode, IntelliHyb, iSelect, CSPro, GenomeStudio, Genetic Energy, HiSeq, and HiScan are registered trademarks or trademarks of Illumina, Inc. All other brands and names contained herein are the property of their respective owners.</a:t>
            </a:r>
          </a:p>
        </p:txBody>
      </p:sp>
      <p:sp>
        <p:nvSpPr>
          <p:cNvPr id="8" name="Rectangle 2"/>
          <p:cNvSpPr>
            <a:spLocks noChangeArrowheads="1"/>
          </p:cNvSpPr>
          <p:nvPr/>
        </p:nvSpPr>
        <p:spPr bwMode="auto">
          <a:xfrm>
            <a:off x="0" y="6451600"/>
            <a:ext cx="9144000" cy="406400"/>
          </a:xfrm>
          <a:prstGeom prst="rect">
            <a:avLst/>
          </a:prstGeom>
          <a:gradFill rotWithShape="1">
            <a:gsLst>
              <a:gs pos="0">
                <a:schemeClr val="bg2"/>
              </a:gs>
              <a:gs pos="100000">
                <a:schemeClr val="bg2">
                  <a:gamma/>
                  <a:tint val="50980"/>
                  <a:invGamma/>
                </a:schemeClr>
              </a:gs>
            </a:gsLst>
            <a:lin ang="5400000" scaled="1"/>
          </a:gradFill>
          <a:ln w="9525"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sp>
        <p:nvSpPr>
          <p:cNvPr id="931850" name="Rectangle 10"/>
          <p:cNvSpPr>
            <a:spLocks noGrp="1" noChangeArrowheads="1"/>
          </p:cNvSpPr>
          <p:nvPr>
            <p:ph type="ctrTitle"/>
          </p:nvPr>
        </p:nvSpPr>
        <p:spPr>
          <a:xfrm>
            <a:off x="4389121" y="2011680"/>
            <a:ext cx="4294187" cy="2330450"/>
          </a:xfrm>
        </p:spPr>
        <p:txBody>
          <a:bodyPr/>
          <a:lstStyle>
            <a:lvl1pPr algn="r">
              <a:defRPr sz="3600" b="0" baseline="0"/>
            </a:lvl1pPr>
          </a:lstStyle>
          <a:p>
            <a:r>
              <a:rPr lang="en-US"/>
              <a:t>Click to edit Master title style</a:t>
            </a:r>
            <a:endParaRPr lang="en-US" dirty="0"/>
          </a:p>
        </p:txBody>
      </p:sp>
      <p:sp>
        <p:nvSpPr>
          <p:cNvPr id="931851" name="Rectangle 11"/>
          <p:cNvSpPr>
            <a:spLocks noGrp="1" noChangeArrowheads="1"/>
          </p:cNvSpPr>
          <p:nvPr>
            <p:ph type="subTitle" idx="1"/>
          </p:nvPr>
        </p:nvSpPr>
        <p:spPr>
          <a:xfrm>
            <a:off x="4386265" y="4551545"/>
            <a:ext cx="4294187" cy="1060450"/>
          </a:xfrm>
        </p:spPr>
        <p:txBody>
          <a:bodyPr/>
          <a:lstStyle>
            <a:lvl1pPr marL="0" indent="0" algn="r">
              <a:spcBef>
                <a:spcPct val="0"/>
              </a:spcBef>
              <a:buFontTx/>
              <a:buNone/>
              <a:defRPr/>
            </a:lvl1pPr>
          </a:lstStyle>
          <a:p>
            <a:r>
              <a:rPr lang="en-US"/>
              <a:t>Click to edit Master subtitle style</a:t>
            </a:r>
            <a:endParaRPr lang="en-US" dirty="0"/>
          </a:p>
        </p:txBody>
      </p:sp>
    </p:spTree>
    <p:extLst>
      <p:ext uri="{BB962C8B-B14F-4D97-AF65-F5344CB8AC3E}">
        <p14:creationId xmlns:p14="http://schemas.microsoft.com/office/powerpoint/2010/main" val="3936155807"/>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Title Slide">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451600"/>
            <a:ext cx="9144000" cy="406400"/>
          </a:xfrm>
          <a:prstGeom prst="rect">
            <a:avLst/>
          </a:prstGeom>
          <a:gradFill rotWithShape="1">
            <a:gsLst>
              <a:gs pos="0">
                <a:schemeClr val="bg2"/>
              </a:gs>
              <a:gs pos="100000">
                <a:schemeClr val="bg2">
                  <a:gamma/>
                  <a:tint val="50980"/>
                  <a:invGamma/>
                </a:schemeClr>
              </a:gs>
            </a:gsLst>
            <a:lin ang="5400000" scaled="1"/>
          </a:gradFill>
          <a:ln w="9525"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sp>
        <p:nvSpPr>
          <p:cNvPr id="4" name="Text Box 6"/>
          <p:cNvSpPr txBox="1">
            <a:spLocks noChangeArrowheads="1"/>
          </p:cNvSpPr>
          <p:nvPr/>
        </p:nvSpPr>
        <p:spPr bwMode="auto">
          <a:xfrm>
            <a:off x="136525" y="6526213"/>
            <a:ext cx="8191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6" rIns="91430" bIns="45716">
            <a:spAutoFit/>
          </a:bodyP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56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56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56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56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AECEA8B-9CF0-479C-B6F9-B3BE0E263828}" type="slidenum">
              <a:rPr lang="en-US" altLang="en-US" sz="1000">
                <a:solidFill>
                  <a:srgbClr val="FFFFFF"/>
                </a:solidFill>
              </a:rPr>
              <a:pPr eaLnBrk="1" hangingPunct="1"/>
              <a:t>‹#›</a:t>
            </a:fld>
            <a:endParaRPr lang="en-US" altLang="en-US" sz="1000">
              <a:solidFill>
                <a:srgbClr val="FFFFFF"/>
              </a:solidFill>
            </a:endParaRPr>
          </a:p>
        </p:txBody>
      </p:sp>
      <p:pic>
        <p:nvPicPr>
          <p:cNvPr id="5" name="Picture 18" descr="C:\Amy\Projects\PPT\^PPT templates\Illumina\support\ILLUMINA_LOGO_g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850" y="6529388"/>
            <a:ext cx="10842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DNA-Seq_onl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0"/>
          <p:cNvSpPr>
            <a:spLocks noGrp="1" noChangeArrowheads="1"/>
          </p:cNvSpPr>
          <p:nvPr>
            <p:ph type="ctrTitle"/>
          </p:nvPr>
        </p:nvSpPr>
        <p:spPr>
          <a:xfrm>
            <a:off x="469901" y="3602038"/>
            <a:ext cx="8257241" cy="2330450"/>
          </a:xfrm>
        </p:spPr>
        <p:txBody>
          <a:bodyPr anchor="t"/>
          <a:lstStyle>
            <a:lvl1pPr algn="l">
              <a:defRPr sz="3200" b="0" baseline="0"/>
            </a:lvl1pPr>
          </a:lstStyle>
          <a:p>
            <a:r>
              <a:rPr lang="en-US"/>
              <a:t>Click to edit Master title style</a:t>
            </a:r>
            <a:endParaRPr lang="en-US" dirty="0"/>
          </a:p>
        </p:txBody>
      </p:sp>
    </p:spTree>
    <p:extLst>
      <p:ext uri="{BB962C8B-B14F-4D97-AF65-F5344CB8AC3E}">
        <p14:creationId xmlns:p14="http://schemas.microsoft.com/office/powerpoint/2010/main" val="3950232339"/>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7822191"/>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0312" y="237745"/>
            <a:ext cx="8601075" cy="90805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0312" y="1435608"/>
            <a:ext cx="3973512" cy="45466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1200" y="1435608"/>
            <a:ext cx="3975100" cy="4546600"/>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8079211"/>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451600"/>
            <a:ext cx="9144000" cy="406400"/>
          </a:xfrm>
          <a:prstGeom prst="rect">
            <a:avLst/>
          </a:prstGeom>
          <a:gradFill rotWithShape="1">
            <a:gsLst>
              <a:gs pos="0">
                <a:schemeClr val="bg2"/>
              </a:gs>
              <a:gs pos="100000">
                <a:schemeClr val="bg2">
                  <a:gamma/>
                  <a:tint val="50980"/>
                  <a:invGamma/>
                </a:schemeClr>
              </a:gs>
            </a:gsLst>
            <a:lin ang="5400000" scaled="1"/>
          </a:gradFill>
          <a:ln w="9525"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sp>
        <p:nvSpPr>
          <p:cNvPr id="3" name="Text Box 6"/>
          <p:cNvSpPr txBox="1">
            <a:spLocks noChangeArrowheads="1"/>
          </p:cNvSpPr>
          <p:nvPr/>
        </p:nvSpPr>
        <p:spPr bwMode="auto">
          <a:xfrm>
            <a:off x="136525" y="6526213"/>
            <a:ext cx="8191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6" rIns="91430" bIns="45716">
            <a:spAutoFit/>
          </a:bodyP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56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56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56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56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5636C2E-8381-45C9-85A3-53C76CC915BB}" type="slidenum">
              <a:rPr lang="en-US" altLang="en-US" sz="1000">
                <a:solidFill>
                  <a:srgbClr val="FFFFFF"/>
                </a:solidFill>
              </a:rPr>
              <a:pPr eaLnBrk="1" hangingPunct="1"/>
              <a:t>‹#›</a:t>
            </a:fld>
            <a:endParaRPr lang="en-US" altLang="en-US" sz="1000">
              <a:solidFill>
                <a:srgbClr val="FFFFFF"/>
              </a:solidFill>
            </a:endParaRPr>
          </a:p>
        </p:txBody>
      </p:sp>
      <p:pic>
        <p:nvPicPr>
          <p:cNvPr id="4" name="Picture 18" descr="C:\Amy\Projects\PPT\^PPT templates\Illumina\support\ILLUMINA_LOGO_g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850" y="6529388"/>
            <a:ext cx="10842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44195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0_Title and Content">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451600"/>
            <a:ext cx="9144000" cy="406400"/>
          </a:xfrm>
          <a:prstGeom prst="rect">
            <a:avLst/>
          </a:prstGeom>
          <a:gradFill rotWithShape="1">
            <a:gsLst>
              <a:gs pos="0">
                <a:schemeClr val="bg2"/>
              </a:gs>
              <a:gs pos="100000">
                <a:schemeClr val="bg2">
                  <a:gamma/>
                  <a:tint val="50980"/>
                  <a:invGamma/>
                </a:schemeClr>
              </a:gs>
            </a:gsLst>
            <a:lin ang="5400000" scaled="1"/>
          </a:gradFill>
          <a:ln w="9525"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sp>
        <p:nvSpPr>
          <p:cNvPr id="4" name="Text Box 6"/>
          <p:cNvSpPr txBox="1">
            <a:spLocks noChangeArrowheads="1"/>
          </p:cNvSpPr>
          <p:nvPr/>
        </p:nvSpPr>
        <p:spPr bwMode="auto">
          <a:xfrm>
            <a:off x="136525" y="6526213"/>
            <a:ext cx="8191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6" rIns="91430" bIns="45716">
            <a:spAutoFit/>
          </a:bodyP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56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56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56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56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14BB24B-FB99-43D5-8549-9DF399E40DC1}" type="slidenum">
              <a:rPr lang="en-US" altLang="en-US" sz="1000">
                <a:solidFill>
                  <a:srgbClr val="FFFFFF"/>
                </a:solidFill>
              </a:rPr>
              <a:pPr eaLnBrk="1" hangingPunct="1"/>
              <a:t>‹#›</a:t>
            </a:fld>
            <a:endParaRPr lang="en-US" altLang="en-US" sz="1000">
              <a:solidFill>
                <a:srgbClr val="FFFFFF"/>
              </a:solidFill>
            </a:endParaRPr>
          </a:p>
        </p:txBody>
      </p:sp>
      <p:pic>
        <p:nvPicPr>
          <p:cNvPr id="5" name="Picture 18" descr="C:\Amy\Projects\PPT\^PPT templates\Illumina\support\ILLUMINA_LOGO_g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850" y="6529388"/>
            <a:ext cx="10842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4982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9814503"/>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9_Title and Content">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451600"/>
            <a:ext cx="9144000" cy="406400"/>
          </a:xfrm>
          <a:prstGeom prst="rect">
            <a:avLst/>
          </a:prstGeom>
          <a:gradFill rotWithShape="1">
            <a:gsLst>
              <a:gs pos="0">
                <a:schemeClr val="bg2"/>
              </a:gs>
              <a:gs pos="100000">
                <a:schemeClr val="bg2">
                  <a:gamma/>
                  <a:tint val="50980"/>
                  <a:invGamma/>
                </a:schemeClr>
              </a:gs>
            </a:gsLst>
            <a:lin ang="5400000" scaled="1"/>
          </a:gradFill>
          <a:ln w="9525"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sp>
        <p:nvSpPr>
          <p:cNvPr id="4" name="Text Box 6"/>
          <p:cNvSpPr txBox="1">
            <a:spLocks noChangeArrowheads="1"/>
          </p:cNvSpPr>
          <p:nvPr/>
        </p:nvSpPr>
        <p:spPr bwMode="auto">
          <a:xfrm>
            <a:off x="136525" y="6526213"/>
            <a:ext cx="8191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6" rIns="91430" bIns="45716">
            <a:spAutoFit/>
          </a:bodyP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56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56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56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56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8C1984A-549A-4F45-97D7-3560A18DD4C0}" type="slidenum">
              <a:rPr lang="en-US" altLang="en-US" sz="1000">
                <a:solidFill>
                  <a:srgbClr val="FFFFFF"/>
                </a:solidFill>
              </a:rPr>
              <a:pPr eaLnBrk="1" hangingPunct="1"/>
              <a:t>‹#›</a:t>
            </a:fld>
            <a:endParaRPr lang="en-US" altLang="en-US" sz="1000">
              <a:solidFill>
                <a:srgbClr val="FFFFFF"/>
              </a:solidFill>
            </a:endParaRPr>
          </a:p>
        </p:txBody>
      </p:sp>
      <p:pic>
        <p:nvPicPr>
          <p:cNvPr id="5" name="Picture 18" descr="C:\Amy\Projects\PPT\^PPT templates\Illumina\support\ILLUMINA_LOGO_g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850" y="6529388"/>
            <a:ext cx="10842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5490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5" descr="Picture1"/>
          <p:cNvPicPr>
            <a:picLocks noChangeAspect="1" noChangeArrowheads="1"/>
          </p:cNvPicPr>
          <p:nvPr userDrawn="1"/>
        </p:nvPicPr>
        <p:blipFill>
          <a:blip r:embed="rId2">
            <a:clrChange>
              <a:clrFrom>
                <a:srgbClr val="FAF6EB"/>
              </a:clrFrom>
              <a:clrTo>
                <a:srgbClr val="FAF6EB">
                  <a:alpha val="0"/>
                </a:srgbClr>
              </a:clrTo>
            </a:clrChange>
            <a:lum bright="4000"/>
            <a:extLst>
              <a:ext uri="{28A0092B-C50C-407E-A947-70E740481C1C}">
                <a14:useLocalDpi xmlns:a14="http://schemas.microsoft.com/office/drawing/2010/main" val="0"/>
              </a:ext>
            </a:extLst>
          </a:blip>
          <a:srcRect l="59583" t="41978" b="2422"/>
          <a:stretch>
            <a:fillRect/>
          </a:stretch>
        </p:blipFill>
        <p:spPr bwMode="auto">
          <a:xfrm>
            <a:off x="7899400" y="0"/>
            <a:ext cx="1244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7442200" cy="1143000"/>
          </a:xfrm>
        </p:spPr>
        <p:txBody>
          <a:bodyPr/>
          <a:lstStyle/>
          <a:p>
            <a:r>
              <a:rPr lang="en-US"/>
              <a:t>Click to edit Master title style</a:t>
            </a:r>
          </a:p>
        </p:txBody>
      </p:sp>
      <p:sp>
        <p:nvSpPr>
          <p:cNvPr id="3" name="Content Placeholder 2"/>
          <p:cNvSpPr>
            <a:spLocks noGrp="1"/>
          </p:cNvSpPr>
          <p:nvPr>
            <p:ph idx="1"/>
          </p:nvPr>
        </p:nvSpPr>
        <p:spPr>
          <a:xfrm>
            <a:off x="457200" y="1600200"/>
            <a:ext cx="74422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BD663B76-CB11-4E26-AB0B-97BF32EEE3C1}" type="datetime1">
              <a:rPr lang="en-US" altLang="en-US"/>
              <a:pPr/>
              <a:t>7/20/2020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3BFF5A3-34FB-4777-A473-86EE9AC3CC6A}" type="slidenum">
              <a:rPr lang="en-US" altLang="en-US"/>
              <a:pPr/>
              <a:t>‹#›</a:t>
            </a:fld>
            <a:endParaRPr lang="en-US" altLang="en-US"/>
          </a:p>
        </p:txBody>
      </p:sp>
    </p:spTree>
    <p:extLst>
      <p:ext uri="{BB962C8B-B14F-4D97-AF65-F5344CB8AC3E}">
        <p14:creationId xmlns:p14="http://schemas.microsoft.com/office/powerpoint/2010/main" val="4195140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 descr="DNA-Seq_onl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03813" cy="645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rot="10800000">
            <a:off x="0" y="4772025"/>
            <a:ext cx="7053263" cy="1677988"/>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pic>
        <p:nvPicPr>
          <p:cNvPr id="6" name="Picture 3" descr="ILLUMINA_LOGO_RGB_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850" y="5969000"/>
            <a:ext cx="11064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122238" y="5902325"/>
            <a:ext cx="7272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56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56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56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56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600">
                <a:solidFill>
                  <a:srgbClr val="4D4D4F"/>
                </a:solidFill>
              </a:rPr>
              <a:t>© 2010 Illumina, Inc. All rights reserved.</a:t>
            </a:r>
          </a:p>
          <a:p>
            <a:pPr eaLnBrk="1" hangingPunct="1"/>
            <a:r>
              <a:rPr lang="en-US" altLang="en-US" sz="600">
                <a:solidFill>
                  <a:srgbClr val="4D4D4F"/>
                </a:solidFill>
              </a:rPr>
              <a:t>Illumina, illumina</a:t>
            </a:r>
            <a:r>
              <a:rPr lang="en-US" altLang="en-US" sz="600" i="1">
                <a:solidFill>
                  <a:srgbClr val="4D4D4F"/>
                </a:solidFill>
              </a:rPr>
              <a:t>Dx</a:t>
            </a:r>
            <a:r>
              <a:rPr lang="en-US" altLang="en-US" sz="600">
                <a:solidFill>
                  <a:srgbClr val="4D4D4F"/>
                </a:solidFill>
              </a:rPr>
              <a:t>, Solexa, Making Sense Out of Life, Oligator, Sentrix, GoldenGate, GoldenGate Indexing, DASL, BeadArray, Array of Arrays, Infinium, BeadXpress, VeraCode, IntelliHyb, iSelect, CSPro, GenomeStudio, Genetic Energy, HiSeq, and HiScan are registered trademarks or trademarks of Illumina, Inc. All other brands and names contained herein are the property of their respective owners.</a:t>
            </a:r>
          </a:p>
        </p:txBody>
      </p:sp>
      <p:sp>
        <p:nvSpPr>
          <p:cNvPr id="8" name="Rectangle 2"/>
          <p:cNvSpPr>
            <a:spLocks noChangeArrowheads="1"/>
          </p:cNvSpPr>
          <p:nvPr/>
        </p:nvSpPr>
        <p:spPr bwMode="auto">
          <a:xfrm>
            <a:off x="0" y="6451600"/>
            <a:ext cx="9144000" cy="406400"/>
          </a:xfrm>
          <a:prstGeom prst="rect">
            <a:avLst/>
          </a:prstGeom>
          <a:gradFill rotWithShape="1">
            <a:gsLst>
              <a:gs pos="0">
                <a:schemeClr val="bg2"/>
              </a:gs>
              <a:gs pos="100000">
                <a:schemeClr val="bg2">
                  <a:gamma/>
                  <a:tint val="50980"/>
                  <a:invGamma/>
                </a:schemeClr>
              </a:gs>
            </a:gsLst>
            <a:lin ang="5400000" scaled="1"/>
          </a:gradFill>
          <a:ln w="9525"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sp>
        <p:nvSpPr>
          <p:cNvPr id="931850" name="Rectangle 10"/>
          <p:cNvSpPr>
            <a:spLocks noGrp="1" noChangeArrowheads="1"/>
          </p:cNvSpPr>
          <p:nvPr>
            <p:ph type="ctrTitle"/>
          </p:nvPr>
        </p:nvSpPr>
        <p:spPr>
          <a:xfrm>
            <a:off x="4389121" y="2011680"/>
            <a:ext cx="4294187" cy="2330450"/>
          </a:xfrm>
        </p:spPr>
        <p:txBody>
          <a:bodyPr/>
          <a:lstStyle>
            <a:lvl1pPr algn="r">
              <a:defRPr sz="3600" b="0" baseline="0"/>
            </a:lvl1pPr>
          </a:lstStyle>
          <a:p>
            <a:r>
              <a:rPr lang="en-US"/>
              <a:t>Click to edit Master title style</a:t>
            </a:r>
            <a:endParaRPr lang="en-US" dirty="0"/>
          </a:p>
        </p:txBody>
      </p:sp>
      <p:sp>
        <p:nvSpPr>
          <p:cNvPr id="931851" name="Rectangle 11"/>
          <p:cNvSpPr>
            <a:spLocks noGrp="1" noChangeArrowheads="1"/>
          </p:cNvSpPr>
          <p:nvPr>
            <p:ph type="subTitle" idx="1"/>
          </p:nvPr>
        </p:nvSpPr>
        <p:spPr>
          <a:xfrm>
            <a:off x="4386265" y="4551545"/>
            <a:ext cx="4294187" cy="1060450"/>
          </a:xfrm>
        </p:spPr>
        <p:txBody>
          <a:bodyPr/>
          <a:lstStyle>
            <a:lvl1pPr marL="0" indent="0" algn="r">
              <a:spcBef>
                <a:spcPct val="0"/>
              </a:spcBef>
              <a:buFontTx/>
              <a:buNone/>
              <a:defRPr/>
            </a:lvl1pPr>
          </a:lstStyle>
          <a:p>
            <a:r>
              <a:rPr lang="en-US"/>
              <a:t>Click to edit Master subtitle style</a:t>
            </a:r>
            <a:endParaRPr lang="en-US" dirty="0"/>
          </a:p>
        </p:txBody>
      </p:sp>
    </p:spTree>
    <p:extLst>
      <p:ext uri="{BB962C8B-B14F-4D97-AF65-F5344CB8AC3E}">
        <p14:creationId xmlns:p14="http://schemas.microsoft.com/office/powerpoint/2010/main" val="26300751"/>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Title Slide">
    <p:spTree>
      <p:nvGrpSpPr>
        <p:cNvPr id="1" name=""/>
        <p:cNvGrpSpPr/>
        <p:nvPr/>
      </p:nvGrpSpPr>
      <p:grpSpPr>
        <a:xfrm>
          <a:off x="0" y="0"/>
          <a:ext cx="0" cy="0"/>
          <a:chOff x="0" y="0"/>
          <a:chExt cx="0" cy="0"/>
        </a:xfrm>
      </p:grpSpPr>
      <p:pic>
        <p:nvPicPr>
          <p:cNvPr id="3" name="Picture 7" descr="DNA-Seq_onl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0"/>
          <p:cNvSpPr>
            <a:spLocks noGrp="1" noChangeArrowheads="1"/>
          </p:cNvSpPr>
          <p:nvPr>
            <p:ph type="ctrTitle"/>
          </p:nvPr>
        </p:nvSpPr>
        <p:spPr>
          <a:xfrm>
            <a:off x="469901" y="3602038"/>
            <a:ext cx="8257241" cy="2330450"/>
          </a:xfrm>
        </p:spPr>
        <p:txBody>
          <a:bodyPr anchor="t"/>
          <a:lstStyle>
            <a:lvl1pPr algn="l">
              <a:defRPr sz="3200" b="0" baseline="0"/>
            </a:lvl1pPr>
          </a:lstStyle>
          <a:p>
            <a:r>
              <a:rPr lang="en-US"/>
              <a:t>Click to edit Master title style</a:t>
            </a:r>
            <a:endParaRPr lang="en-US" dirty="0"/>
          </a:p>
        </p:txBody>
      </p:sp>
    </p:spTree>
    <p:extLst>
      <p:ext uri="{BB962C8B-B14F-4D97-AF65-F5344CB8AC3E}">
        <p14:creationId xmlns:p14="http://schemas.microsoft.com/office/powerpoint/2010/main" val="1071986947"/>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8786368"/>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0312" y="237745"/>
            <a:ext cx="8601075" cy="90805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0312" y="1435608"/>
            <a:ext cx="3973512" cy="45466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1200" y="1435608"/>
            <a:ext cx="3975100" cy="4546600"/>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407292"/>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72185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63888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750981"/>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194963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5" descr="Picture1"/>
          <p:cNvPicPr>
            <a:picLocks noChangeAspect="1" noChangeArrowheads="1"/>
          </p:cNvPicPr>
          <p:nvPr userDrawn="1"/>
        </p:nvPicPr>
        <p:blipFill>
          <a:blip r:embed="rId2">
            <a:clrChange>
              <a:clrFrom>
                <a:srgbClr val="FAF6EB"/>
              </a:clrFrom>
              <a:clrTo>
                <a:srgbClr val="FAF6EB">
                  <a:alpha val="0"/>
                </a:srgbClr>
              </a:clrTo>
            </a:clrChange>
            <a:lum bright="4000"/>
            <a:extLst>
              <a:ext uri="{28A0092B-C50C-407E-A947-70E740481C1C}">
                <a14:useLocalDpi xmlns:a14="http://schemas.microsoft.com/office/drawing/2010/main" val="0"/>
              </a:ext>
            </a:extLst>
          </a:blip>
          <a:srcRect l="59583" t="41978" b="2422"/>
          <a:stretch>
            <a:fillRect/>
          </a:stretch>
        </p:blipFill>
        <p:spPr bwMode="auto">
          <a:xfrm>
            <a:off x="7899400" y="0"/>
            <a:ext cx="1244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177087" cy="1362075"/>
          </a:xfrm>
        </p:spPr>
        <p:txBody>
          <a:bodyPr anchor="t"/>
          <a:lstStyle>
            <a:lvl1pPr algn="l">
              <a:defRPr sz="4000" b="1" cap="all">
                <a:solidFill>
                  <a:srgbClr val="335096"/>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01436993-ABB8-49E5-A6B1-94E53A2FFE29}" type="datetime1">
              <a:rPr lang="en-US" altLang="en-US"/>
              <a:pPr/>
              <a:t>7/20/2020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5CEF7F9-7C1E-424F-8178-48A0EC9FDAEB}" type="slidenum">
              <a:rPr lang="en-US" altLang="en-US"/>
              <a:pPr/>
              <a:t>‹#›</a:t>
            </a:fld>
            <a:endParaRPr lang="en-US" altLang="en-US"/>
          </a:p>
        </p:txBody>
      </p:sp>
    </p:spTree>
    <p:extLst>
      <p:ext uri="{BB962C8B-B14F-4D97-AF65-F5344CB8AC3E}">
        <p14:creationId xmlns:p14="http://schemas.microsoft.com/office/powerpoint/2010/main" val="4067393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5" descr="Picture1"/>
          <p:cNvPicPr>
            <a:picLocks noChangeAspect="1" noChangeArrowheads="1"/>
          </p:cNvPicPr>
          <p:nvPr userDrawn="1"/>
        </p:nvPicPr>
        <p:blipFill>
          <a:blip r:embed="rId2">
            <a:clrChange>
              <a:clrFrom>
                <a:srgbClr val="FAF6EB"/>
              </a:clrFrom>
              <a:clrTo>
                <a:srgbClr val="FAF6EB">
                  <a:alpha val="0"/>
                </a:srgbClr>
              </a:clrTo>
            </a:clrChange>
            <a:lum bright="4000"/>
            <a:extLst>
              <a:ext uri="{28A0092B-C50C-407E-A947-70E740481C1C}">
                <a14:useLocalDpi xmlns:a14="http://schemas.microsoft.com/office/drawing/2010/main" val="0"/>
              </a:ext>
            </a:extLst>
          </a:blip>
          <a:srcRect l="59583" t="41978" b="2422"/>
          <a:stretch>
            <a:fillRect/>
          </a:stretch>
        </p:blipFill>
        <p:spPr bwMode="auto">
          <a:xfrm>
            <a:off x="7899400" y="0"/>
            <a:ext cx="1244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7649699" cy="1143000"/>
          </a:xfrm>
        </p:spPr>
        <p:txBody>
          <a:bodyPr/>
          <a:lstStyle>
            <a:lvl1pPr>
              <a:defRPr>
                <a:solidFill>
                  <a:srgbClr val="335096"/>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fld id="{21E001E0-3E9D-4E17-AF3F-6F6D9CBE30C9}" type="datetime1">
              <a:rPr lang="en-US" altLang="en-US"/>
              <a:pPr/>
              <a:t>7/20/2020</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fld id="{97500B07-BE42-4620-AB39-A46F2AF724A1}" type="slidenum">
              <a:rPr lang="en-US" altLang="en-US"/>
              <a:pPr/>
              <a:t>‹#›</a:t>
            </a:fld>
            <a:endParaRPr lang="en-US" altLang="en-US"/>
          </a:p>
        </p:txBody>
      </p:sp>
    </p:spTree>
    <p:extLst>
      <p:ext uri="{BB962C8B-B14F-4D97-AF65-F5344CB8AC3E}">
        <p14:creationId xmlns:p14="http://schemas.microsoft.com/office/powerpoint/2010/main" val="3431129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7" name="Picture 5" descr="Picture1"/>
          <p:cNvPicPr>
            <a:picLocks noChangeAspect="1" noChangeArrowheads="1"/>
          </p:cNvPicPr>
          <p:nvPr userDrawn="1"/>
        </p:nvPicPr>
        <p:blipFill>
          <a:blip r:embed="rId2">
            <a:clrChange>
              <a:clrFrom>
                <a:srgbClr val="FAF6EB"/>
              </a:clrFrom>
              <a:clrTo>
                <a:srgbClr val="FAF6EB">
                  <a:alpha val="0"/>
                </a:srgbClr>
              </a:clrTo>
            </a:clrChange>
            <a:lum bright="4000"/>
            <a:extLst>
              <a:ext uri="{28A0092B-C50C-407E-A947-70E740481C1C}">
                <a14:useLocalDpi xmlns:a14="http://schemas.microsoft.com/office/drawing/2010/main" val="0"/>
              </a:ext>
            </a:extLst>
          </a:blip>
          <a:srcRect l="59583" t="41978" b="2422"/>
          <a:stretch>
            <a:fillRect/>
          </a:stretch>
        </p:blipFill>
        <p:spPr bwMode="auto">
          <a:xfrm>
            <a:off x="7899400" y="0"/>
            <a:ext cx="1244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7442200" cy="1143000"/>
          </a:xfrm>
        </p:spPr>
        <p:txBody>
          <a:bodyPr/>
          <a:lstStyle>
            <a:lvl1pPr>
              <a:defRPr>
                <a:solidFill>
                  <a:srgbClr val="335096"/>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p:txBody>
          <a:bodyPr/>
          <a:lstStyle>
            <a:lvl1pPr>
              <a:defRPr/>
            </a:lvl1pPr>
          </a:lstStyle>
          <a:p>
            <a:fld id="{EFCF6D99-92E1-4781-9EED-03DAE7ADECA8}" type="datetime1">
              <a:rPr lang="en-US" altLang="en-US"/>
              <a:pPr/>
              <a:t>7/20/2020</a:t>
            </a:fld>
            <a:endParaRPr lang="en-US" altLang="en-US"/>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fld id="{A0140757-C726-45EA-A3A6-3CD638F47C6A}" type="slidenum">
              <a:rPr lang="en-US" altLang="en-US"/>
              <a:pPr/>
              <a:t>‹#›</a:t>
            </a:fld>
            <a:endParaRPr lang="en-US" altLang="en-US"/>
          </a:p>
        </p:txBody>
      </p:sp>
    </p:spTree>
    <p:extLst>
      <p:ext uri="{BB962C8B-B14F-4D97-AF65-F5344CB8AC3E}">
        <p14:creationId xmlns:p14="http://schemas.microsoft.com/office/powerpoint/2010/main" val="2784365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6" descr="Picture1"/>
          <p:cNvPicPr>
            <a:picLocks noChangeAspect="1" noChangeArrowheads="1"/>
          </p:cNvPicPr>
          <p:nvPr userDrawn="1"/>
        </p:nvPicPr>
        <p:blipFill>
          <a:blip r:embed="rId2">
            <a:clrChange>
              <a:clrFrom>
                <a:srgbClr val="FAF6EB"/>
              </a:clrFrom>
              <a:clrTo>
                <a:srgbClr val="FAF6EB">
                  <a:alpha val="0"/>
                </a:srgbClr>
              </a:clrTo>
            </a:clrChange>
            <a:lum bright="4000"/>
            <a:extLst>
              <a:ext uri="{28A0092B-C50C-407E-A947-70E740481C1C}">
                <a14:useLocalDpi xmlns:a14="http://schemas.microsoft.com/office/drawing/2010/main" val="0"/>
              </a:ext>
            </a:extLst>
          </a:blip>
          <a:srcRect l="59583" t="41978" b="2422"/>
          <a:stretch>
            <a:fillRect/>
          </a:stretch>
        </p:blipFill>
        <p:spPr bwMode="auto">
          <a:xfrm>
            <a:off x="7899400" y="0"/>
            <a:ext cx="1244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7442200" cy="1143000"/>
          </a:xfrm>
        </p:spPr>
        <p:txBody>
          <a:bodyPr/>
          <a:lstStyle>
            <a:lvl1pPr>
              <a:defRPr>
                <a:solidFill>
                  <a:srgbClr val="335096"/>
                </a:solidFill>
              </a:defRPr>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fld id="{35AC64D9-F279-40CD-955F-D1D716A546A6}" type="datetime1">
              <a:rPr lang="en-US" altLang="en-US"/>
              <a:pPr/>
              <a:t>7/20/2020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B2F355F-B946-40B2-8977-A6BBA485B656}" type="slidenum">
              <a:rPr lang="en-US" altLang="en-US"/>
              <a:pPr/>
              <a:t>‹#›</a:t>
            </a:fld>
            <a:endParaRPr lang="en-US" altLang="en-US"/>
          </a:p>
        </p:txBody>
      </p:sp>
    </p:spTree>
    <p:extLst>
      <p:ext uri="{BB962C8B-B14F-4D97-AF65-F5344CB8AC3E}">
        <p14:creationId xmlns:p14="http://schemas.microsoft.com/office/powerpoint/2010/main" val="2735374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5" descr="Picture1"/>
          <p:cNvPicPr>
            <a:picLocks noChangeAspect="1" noChangeArrowheads="1"/>
          </p:cNvPicPr>
          <p:nvPr userDrawn="1"/>
        </p:nvPicPr>
        <p:blipFill>
          <a:blip r:embed="rId2">
            <a:clrChange>
              <a:clrFrom>
                <a:srgbClr val="FAF6EB"/>
              </a:clrFrom>
              <a:clrTo>
                <a:srgbClr val="FAF6EB">
                  <a:alpha val="0"/>
                </a:srgbClr>
              </a:clrTo>
            </a:clrChange>
            <a:lum bright="4000"/>
            <a:extLst>
              <a:ext uri="{28A0092B-C50C-407E-A947-70E740481C1C}">
                <a14:useLocalDpi xmlns:a14="http://schemas.microsoft.com/office/drawing/2010/main" val="0"/>
              </a:ext>
            </a:extLst>
          </a:blip>
          <a:srcRect l="59583" t="41978" b="2422"/>
          <a:stretch>
            <a:fillRect/>
          </a:stretch>
        </p:blipFill>
        <p:spPr bwMode="auto">
          <a:xfrm>
            <a:off x="7899400" y="0"/>
            <a:ext cx="1244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3"/>
          <p:cNvSpPr>
            <a:spLocks noGrp="1"/>
          </p:cNvSpPr>
          <p:nvPr>
            <p:ph type="dt" sz="half" idx="10"/>
          </p:nvPr>
        </p:nvSpPr>
        <p:spPr/>
        <p:txBody>
          <a:bodyPr/>
          <a:lstStyle>
            <a:lvl1pPr>
              <a:defRPr/>
            </a:lvl1pPr>
          </a:lstStyle>
          <a:p>
            <a:fld id="{9ADFE13F-8984-4CF4-AE0C-E1E1B8557E8A}" type="datetime1">
              <a:rPr lang="en-US" altLang="en-US"/>
              <a:pPr/>
              <a:t>7/20/2020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96BC747A-2905-4CAE-8F03-62C1856224A0}" type="slidenum">
              <a:rPr lang="en-US" altLang="en-US"/>
              <a:pPr/>
              <a:t>‹#›</a:t>
            </a:fld>
            <a:endParaRPr lang="en-US" altLang="en-US"/>
          </a:p>
        </p:txBody>
      </p:sp>
    </p:spTree>
    <p:extLst>
      <p:ext uri="{BB962C8B-B14F-4D97-AF65-F5344CB8AC3E}">
        <p14:creationId xmlns:p14="http://schemas.microsoft.com/office/powerpoint/2010/main" val="2653086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5" name="Picture 5" descr="Picture1"/>
          <p:cNvPicPr>
            <a:picLocks noChangeAspect="1" noChangeArrowheads="1"/>
          </p:cNvPicPr>
          <p:nvPr userDrawn="1"/>
        </p:nvPicPr>
        <p:blipFill>
          <a:blip r:embed="rId2">
            <a:clrChange>
              <a:clrFrom>
                <a:srgbClr val="FAF6EB"/>
              </a:clrFrom>
              <a:clrTo>
                <a:srgbClr val="FAF6EB">
                  <a:alpha val="0"/>
                </a:srgbClr>
              </a:clrTo>
            </a:clrChange>
            <a:lum bright="4000"/>
            <a:extLst>
              <a:ext uri="{28A0092B-C50C-407E-A947-70E740481C1C}">
                <a14:useLocalDpi xmlns:a14="http://schemas.microsoft.com/office/drawing/2010/main" val="0"/>
              </a:ext>
            </a:extLst>
          </a:blip>
          <a:srcRect l="59583" t="41978" b="2422"/>
          <a:stretch>
            <a:fillRect/>
          </a:stretch>
        </p:blipFill>
        <p:spPr bwMode="auto">
          <a:xfrm>
            <a:off x="7899400" y="0"/>
            <a:ext cx="1244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fld id="{7A01D389-3B97-4534-8872-4F9EFDFD179D}" type="datetime1">
              <a:rPr lang="en-US" altLang="en-US"/>
              <a:pPr/>
              <a:t>7/20/2020</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fld id="{E89DA269-87CA-45DA-85EA-F86FA6C7126D}" type="slidenum">
              <a:rPr lang="en-US" altLang="en-US"/>
              <a:pPr/>
              <a:t>‹#›</a:t>
            </a:fld>
            <a:endParaRPr lang="en-US" altLang="en-US"/>
          </a:p>
        </p:txBody>
      </p:sp>
    </p:spTree>
    <p:extLst>
      <p:ext uri="{BB962C8B-B14F-4D97-AF65-F5344CB8AC3E}">
        <p14:creationId xmlns:p14="http://schemas.microsoft.com/office/powerpoint/2010/main" val="4088480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5" descr="Picture1"/>
          <p:cNvPicPr>
            <a:picLocks noChangeAspect="1" noChangeArrowheads="1"/>
          </p:cNvPicPr>
          <p:nvPr userDrawn="1"/>
        </p:nvPicPr>
        <p:blipFill>
          <a:blip r:embed="rId2">
            <a:clrChange>
              <a:clrFrom>
                <a:srgbClr val="FAF6EB"/>
              </a:clrFrom>
              <a:clrTo>
                <a:srgbClr val="FAF6EB">
                  <a:alpha val="0"/>
                </a:srgbClr>
              </a:clrTo>
            </a:clrChange>
            <a:lum bright="4000"/>
            <a:extLst>
              <a:ext uri="{28A0092B-C50C-407E-A947-70E740481C1C}">
                <a14:useLocalDpi xmlns:a14="http://schemas.microsoft.com/office/drawing/2010/main" val="0"/>
              </a:ext>
            </a:extLst>
          </a:blip>
          <a:srcRect l="59583" t="41978" b="2422"/>
          <a:stretch>
            <a:fillRect/>
          </a:stretch>
        </p:blipFill>
        <p:spPr bwMode="auto">
          <a:xfrm>
            <a:off x="7899400" y="0"/>
            <a:ext cx="1244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fld id="{A09A4C78-2FCD-4FEF-811B-C01011F2D341}" type="datetime1">
              <a:rPr lang="en-US" altLang="en-US"/>
              <a:pPr/>
              <a:t>7/20/2020</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fld id="{AF60E524-50B5-428D-80CD-F9FFFA672167}" type="slidenum">
              <a:rPr lang="en-US" altLang="en-US"/>
              <a:pPr/>
              <a:t>‹#›</a:t>
            </a:fld>
            <a:endParaRPr lang="en-US" altLang="en-US"/>
          </a:p>
        </p:txBody>
      </p:sp>
    </p:spTree>
    <p:extLst>
      <p:ext uri="{BB962C8B-B14F-4D97-AF65-F5344CB8AC3E}">
        <p14:creationId xmlns:p14="http://schemas.microsoft.com/office/powerpoint/2010/main" val="1542832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3.png"/><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3.png"/><Relationship Id="rId5" Type="http://schemas.openxmlformats.org/officeDocument/2006/relationships/slideLayout" Target="../slideLayouts/slideLayout24.xml"/><Relationship Id="rId10" Type="http://schemas.openxmlformats.org/officeDocument/2006/relationships/image" Target="../media/image2.png"/><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F423BB96-D754-4855-A694-B093684E7EA5}" type="datetime1">
              <a:rPr lang="en-US" altLang="en-US"/>
              <a:pPr/>
              <a:t>7/20/2020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ＭＳ Ｐゴシック" charset="-128"/>
                <a:cs typeface="ＭＳ Ｐゴシック" charset="-128"/>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A00BA65-4275-45C1-90D0-7ED549F15B2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68" r:id="rId10"/>
    <p:sldLayoutId id="2147484469" r:id="rId11"/>
  </p:sldLayoutIdLst>
  <p:hf sldNum="0" hdr="0" ftr="0" dt="0"/>
  <p:txStyles>
    <p:titleStyle>
      <a:lvl1pPr algn="ctr" defTabSz="457200" rtl="0" eaLnBrk="0" fontAlgn="base" hangingPunct="0">
        <a:spcBef>
          <a:spcPct val="0"/>
        </a:spcBef>
        <a:spcAft>
          <a:spcPct val="0"/>
        </a:spcAft>
        <a:defRPr sz="4400" kern="1200">
          <a:solidFill>
            <a:srgbClr val="376092"/>
          </a:solidFill>
          <a:latin typeface="+mj-lt"/>
          <a:ea typeface="MS PGothic" panose="020B0600070205080204" pitchFamily="34" charset="-128"/>
          <a:cs typeface="ＭＳ Ｐゴシック" charset="-128"/>
        </a:defRPr>
      </a:lvl1pPr>
      <a:lvl2pPr algn="ctr" defTabSz="457200" rtl="0" eaLnBrk="0" fontAlgn="base" hangingPunct="0">
        <a:spcBef>
          <a:spcPct val="0"/>
        </a:spcBef>
        <a:spcAft>
          <a:spcPct val="0"/>
        </a:spcAft>
        <a:defRPr sz="4400">
          <a:solidFill>
            <a:srgbClr val="376092"/>
          </a:solidFill>
          <a:latin typeface="Calibri" charset="0"/>
          <a:ea typeface="MS PGothic" panose="020B0600070205080204" pitchFamily="34" charset="-128"/>
          <a:cs typeface="ＭＳ Ｐゴシック" charset="-128"/>
        </a:defRPr>
      </a:lvl2pPr>
      <a:lvl3pPr algn="ctr" defTabSz="457200" rtl="0" eaLnBrk="0" fontAlgn="base" hangingPunct="0">
        <a:spcBef>
          <a:spcPct val="0"/>
        </a:spcBef>
        <a:spcAft>
          <a:spcPct val="0"/>
        </a:spcAft>
        <a:defRPr sz="4400">
          <a:solidFill>
            <a:srgbClr val="376092"/>
          </a:solidFill>
          <a:latin typeface="Calibri" charset="0"/>
          <a:ea typeface="MS PGothic" panose="020B0600070205080204" pitchFamily="34" charset="-128"/>
          <a:cs typeface="ＭＳ Ｐゴシック" charset="-128"/>
        </a:defRPr>
      </a:lvl3pPr>
      <a:lvl4pPr algn="ctr" defTabSz="457200" rtl="0" eaLnBrk="0" fontAlgn="base" hangingPunct="0">
        <a:spcBef>
          <a:spcPct val="0"/>
        </a:spcBef>
        <a:spcAft>
          <a:spcPct val="0"/>
        </a:spcAft>
        <a:defRPr sz="4400">
          <a:solidFill>
            <a:srgbClr val="376092"/>
          </a:solidFill>
          <a:latin typeface="Calibri" charset="0"/>
          <a:ea typeface="MS PGothic" panose="020B0600070205080204" pitchFamily="34" charset="-128"/>
          <a:cs typeface="ＭＳ Ｐゴシック" charset="-128"/>
        </a:defRPr>
      </a:lvl4pPr>
      <a:lvl5pPr algn="ctr" defTabSz="457200" rtl="0" eaLnBrk="0" fontAlgn="base" hangingPunct="0">
        <a:spcBef>
          <a:spcPct val="0"/>
        </a:spcBef>
        <a:spcAft>
          <a:spcPct val="0"/>
        </a:spcAft>
        <a:defRPr sz="4400">
          <a:solidFill>
            <a:srgbClr val="376092"/>
          </a:solidFill>
          <a:latin typeface="Calibri" charset="0"/>
          <a:ea typeface="MS PGothic" panose="020B0600070205080204" pitchFamily="34" charset="-128"/>
          <a:cs typeface="ＭＳ Ｐゴシック" charset="-128"/>
        </a:defRPr>
      </a:lvl5pPr>
      <a:lvl6pPr marL="457200" algn="ctr" defTabSz="457200" rtl="0" fontAlgn="base">
        <a:spcBef>
          <a:spcPct val="0"/>
        </a:spcBef>
        <a:spcAft>
          <a:spcPct val="0"/>
        </a:spcAft>
        <a:defRPr sz="4400">
          <a:solidFill>
            <a:srgbClr val="376092"/>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rgbClr val="376092"/>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rgbClr val="376092"/>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rgbClr val="376092"/>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209550" y="238125"/>
            <a:ext cx="86010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b" anchorCtr="0" compatLnSpc="1">
            <a:prstTxWarp prst="textNoShape">
              <a:avLst/>
            </a:prstTxWarp>
          </a:bodyPr>
          <a:lstStyle/>
          <a:p>
            <a:pPr lvl="0"/>
            <a:r>
              <a:rPr lang="en-US" altLang="en-US"/>
              <a:t>Click to edit Master title style</a:t>
            </a:r>
          </a:p>
        </p:txBody>
      </p:sp>
      <p:sp>
        <p:nvSpPr>
          <p:cNvPr id="14339" name="Rectangle 3"/>
          <p:cNvSpPr>
            <a:spLocks noGrp="1" noChangeArrowheads="1"/>
          </p:cNvSpPr>
          <p:nvPr>
            <p:ph type="body" idx="1"/>
          </p:nvPr>
        </p:nvSpPr>
        <p:spPr bwMode="auto">
          <a:xfrm>
            <a:off x="209550" y="1435100"/>
            <a:ext cx="8101013"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 name="Rectangle 2"/>
          <p:cNvSpPr>
            <a:spLocks noChangeArrowheads="1"/>
          </p:cNvSpPr>
          <p:nvPr/>
        </p:nvSpPr>
        <p:spPr bwMode="auto">
          <a:xfrm>
            <a:off x="0" y="6451600"/>
            <a:ext cx="9144000" cy="406400"/>
          </a:xfrm>
          <a:prstGeom prst="rect">
            <a:avLst/>
          </a:prstGeom>
          <a:gradFill rotWithShape="1">
            <a:gsLst>
              <a:gs pos="0">
                <a:schemeClr val="bg2"/>
              </a:gs>
              <a:gs pos="100000">
                <a:schemeClr val="bg2">
                  <a:gamma/>
                  <a:tint val="50980"/>
                  <a:invGamma/>
                </a:schemeClr>
              </a:gs>
            </a:gsLst>
            <a:lin ang="5400000" scaled="1"/>
          </a:gradFill>
          <a:ln w="9525"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sp>
        <p:nvSpPr>
          <p:cNvPr id="74757" name="Text Box 6"/>
          <p:cNvSpPr txBox="1">
            <a:spLocks noChangeArrowheads="1"/>
          </p:cNvSpPr>
          <p:nvPr/>
        </p:nvSpPr>
        <p:spPr bwMode="auto">
          <a:xfrm>
            <a:off x="136525" y="6526213"/>
            <a:ext cx="8191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6" rIns="91430" bIns="45716">
            <a:spAutoFit/>
          </a:bodyP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56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56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56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56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49AE0D2-18BE-48B5-B751-BF3C71864D18}" type="slidenum">
              <a:rPr lang="en-US" altLang="en-US" sz="1000">
                <a:solidFill>
                  <a:srgbClr val="FFFFFF"/>
                </a:solidFill>
              </a:rPr>
              <a:pPr eaLnBrk="1" hangingPunct="1"/>
              <a:t>‹#›</a:t>
            </a:fld>
            <a:endParaRPr lang="en-US" altLang="en-US" sz="1000">
              <a:solidFill>
                <a:srgbClr val="FFFFFF"/>
              </a:solidFill>
            </a:endParaRPr>
          </a:p>
        </p:txBody>
      </p:sp>
      <p:pic>
        <p:nvPicPr>
          <p:cNvPr id="14342" name="Picture 18" descr="C:\Amy\Projects\PPT\^PPT templates\Illumina\support\ILLUMINA_LOGO_gray.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6850" y="6529388"/>
            <a:ext cx="10842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97" r:id="rId1"/>
    <p:sldLayoutId id="2147484498" r:id="rId2"/>
    <p:sldLayoutId id="2147484470" r:id="rId3"/>
    <p:sldLayoutId id="2147484471" r:id="rId4"/>
    <p:sldLayoutId id="2147484500" r:id="rId5"/>
    <p:sldLayoutId id="2147484501" r:id="rId6"/>
    <p:sldLayoutId id="2147484472" r:id="rId7"/>
    <p:sldLayoutId id="2147484502" r:id="rId8"/>
  </p:sldLayoutIdLst>
  <p:transition spd="med">
    <p:wipe dir="r"/>
  </p:transition>
  <p:hf hdr="0" ftr="0" dt="0"/>
  <p:txStyles>
    <p:titleStyle>
      <a:lvl1pPr algn="l" rtl="0" eaLnBrk="0" fontAlgn="base" hangingPunct="0">
        <a:spcBef>
          <a:spcPct val="0"/>
        </a:spcBef>
        <a:spcAft>
          <a:spcPct val="0"/>
        </a:spcAft>
        <a:defRPr sz="2400" b="1">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chemeClr val="tx1"/>
          </a:solidFill>
          <a:latin typeface="Arial" charset="0"/>
          <a:ea typeface="MS PGothic" panose="020B0600070205080204" pitchFamily="34" charset="-128"/>
          <a:cs typeface="ＭＳ Ｐゴシック" charset="0"/>
        </a:defRPr>
      </a:lvl5pPr>
      <a:lvl6pPr marL="457154" algn="l" rtl="0" eaLnBrk="1" fontAlgn="base" hangingPunct="1">
        <a:spcBef>
          <a:spcPct val="0"/>
        </a:spcBef>
        <a:spcAft>
          <a:spcPct val="0"/>
        </a:spcAft>
        <a:defRPr sz="2400" b="1">
          <a:solidFill>
            <a:schemeClr val="tx1"/>
          </a:solidFill>
          <a:latin typeface="Arial" charset="0"/>
        </a:defRPr>
      </a:lvl6pPr>
      <a:lvl7pPr marL="914306" algn="l" rtl="0" eaLnBrk="1" fontAlgn="base" hangingPunct="1">
        <a:spcBef>
          <a:spcPct val="0"/>
        </a:spcBef>
        <a:spcAft>
          <a:spcPct val="0"/>
        </a:spcAft>
        <a:defRPr sz="2400" b="1">
          <a:solidFill>
            <a:schemeClr val="tx1"/>
          </a:solidFill>
          <a:latin typeface="Arial" charset="0"/>
        </a:defRPr>
      </a:lvl7pPr>
      <a:lvl8pPr marL="1371460" algn="l" rtl="0" eaLnBrk="1" fontAlgn="base" hangingPunct="1">
        <a:spcBef>
          <a:spcPct val="0"/>
        </a:spcBef>
        <a:spcAft>
          <a:spcPct val="0"/>
        </a:spcAft>
        <a:defRPr sz="2400" b="1">
          <a:solidFill>
            <a:schemeClr val="tx1"/>
          </a:solidFill>
          <a:latin typeface="Arial" charset="0"/>
        </a:defRPr>
      </a:lvl8pPr>
      <a:lvl9pPr marL="1828613" algn="l" rtl="0" eaLnBrk="1" fontAlgn="base" hangingPunct="1">
        <a:spcBef>
          <a:spcPct val="0"/>
        </a:spcBef>
        <a:spcAft>
          <a:spcPct val="0"/>
        </a:spcAft>
        <a:defRPr sz="2400" b="1">
          <a:solidFill>
            <a:schemeClr val="tx1"/>
          </a:solidFill>
          <a:latin typeface="Arial" charset="0"/>
        </a:defRPr>
      </a:lvl9pPr>
    </p:titleStyle>
    <p:bodyStyle>
      <a:lvl1pPr marL="233363" indent="-233363" algn="l" rtl="0" eaLnBrk="0" fontAlgn="base" hangingPunct="0">
        <a:spcBef>
          <a:spcPct val="50000"/>
        </a:spcBef>
        <a:spcAft>
          <a:spcPct val="0"/>
        </a:spcAft>
        <a:buClr>
          <a:srgbClr val="F89D21"/>
        </a:buClr>
        <a:buSzPct val="60000"/>
        <a:buBlip>
          <a:blip r:embed="rId11"/>
        </a:buBlip>
        <a:defRPr>
          <a:solidFill>
            <a:schemeClr val="tx1"/>
          </a:solidFill>
          <a:latin typeface="+mn-lt"/>
          <a:ea typeface="MS PGothic" panose="020B0600070205080204" pitchFamily="34" charset="-128"/>
          <a:cs typeface="ＭＳ Ｐゴシック" charset="0"/>
        </a:defRPr>
      </a:lvl1pPr>
      <a:lvl2pPr marL="690563" indent="-233363"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mn-lt"/>
          <a:ea typeface="MS PGothic" panose="020B0600070205080204" pitchFamily="34" charset="-128"/>
        </a:defRPr>
      </a:lvl2pPr>
      <a:lvl3pPr marL="1147763" indent="-233363" algn="l" rtl="0" eaLnBrk="0" fontAlgn="base" hangingPunct="0">
        <a:spcBef>
          <a:spcPct val="20000"/>
        </a:spcBef>
        <a:spcAft>
          <a:spcPct val="0"/>
        </a:spcAft>
        <a:buClr>
          <a:schemeClr val="tx1"/>
        </a:buClr>
        <a:buSzPct val="80000"/>
        <a:buFont typeface="Wingdings" panose="05000000000000000000" pitchFamily="2" charset="2"/>
        <a:buChar char="§"/>
        <a:defRPr sz="1400">
          <a:solidFill>
            <a:schemeClr val="tx1"/>
          </a:solidFill>
          <a:latin typeface="+mn-lt"/>
          <a:ea typeface="MS PGothic" panose="020B0600070205080204" pitchFamily="34" charset="-128"/>
        </a:defRPr>
      </a:lvl3pPr>
      <a:lvl4pPr marL="1604963" indent="-233363" algn="l" rtl="0" eaLnBrk="0" fontAlgn="base" hangingPunct="0">
        <a:spcBef>
          <a:spcPct val="20000"/>
        </a:spcBef>
        <a:spcAft>
          <a:spcPct val="0"/>
        </a:spcAft>
        <a:buClr>
          <a:schemeClr val="tx1"/>
        </a:buClr>
        <a:buSzPct val="80000"/>
        <a:buFont typeface="Arial" panose="020B0604020202020204" pitchFamily="34" charset="0"/>
        <a:buChar char="–"/>
        <a:defRPr sz="1200">
          <a:solidFill>
            <a:schemeClr val="tx1"/>
          </a:solidFill>
          <a:latin typeface="+mn-lt"/>
          <a:ea typeface="MS PGothic" panose="020B0600070205080204" pitchFamily="34" charset="-128"/>
        </a:defRPr>
      </a:lvl4pPr>
      <a:lvl5pPr marL="2062163" indent="-233363" algn="l" rtl="0" eaLnBrk="0" fontAlgn="base" hangingPunct="0">
        <a:spcBef>
          <a:spcPct val="20000"/>
        </a:spcBef>
        <a:spcAft>
          <a:spcPct val="0"/>
        </a:spcAft>
        <a:buClr>
          <a:srgbClr val="535353"/>
        </a:buClr>
        <a:buFont typeface="Arial" panose="020B0604020202020204" pitchFamily="34" charset="0"/>
        <a:buChar char="-"/>
        <a:defRPr sz="1200">
          <a:solidFill>
            <a:schemeClr val="tx1"/>
          </a:solidFill>
          <a:latin typeface="+mn-lt"/>
          <a:ea typeface="MS PGothic" panose="020B0600070205080204" pitchFamily="34" charset="-128"/>
        </a:defRPr>
      </a:lvl5pPr>
      <a:lvl6pPr marL="2520692" indent="-234926"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7846" indent="-234926"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4998" indent="-234926"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152" indent="-234926"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4"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bwMode="auto">
          <a:xfrm>
            <a:off x="209550" y="238125"/>
            <a:ext cx="86010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b" anchorCtr="0" compatLnSpc="1">
            <a:prstTxWarp prst="textNoShape">
              <a:avLst/>
            </a:prstTxWarp>
          </a:bodyPr>
          <a:lstStyle/>
          <a:p>
            <a:pPr lvl="0"/>
            <a:r>
              <a:rPr lang="en-US" altLang="en-US"/>
              <a:t>Click to edit Master title style</a:t>
            </a:r>
          </a:p>
        </p:txBody>
      </p:sp>
      <p:sp>
        <p:nvSpPr>
          <p:cNvPr id="204803" name="Rectangle 3"/>
          <p:cNvSpPr>
            <a:spLocks noGrp="1" noChangeArrowheads="1"/>
          </p:cNvSpPr>
          <p:nvPr>
            <p:ph type="body" idx="1"/>
          </p:nvPr>
        </p:nvSpPr>
        <p:spPr bwMode="auto">
          <a:xfrm>
            <a:off x="209550" y="1435100"/>
            <a:ext cx="8101013"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 name="Rectangle 2"/>
          <p:cNvSpPr>
            <a:spLocks noChangeArrowheads="1"/>
          </p:cNvSpPr>
          <p:nvPr/>
        </p:nvSpPr>
        <p:spPr bwMode="auto">
          <a:xfrm>
            <a:off x="0" y="6451600"/>
            <a:ext cx="9144000" cy="406400"/>
          </a:xfrm>
          <a:prstGeom prst="rect">
            <a:avLst/>
          </a:prstGeom>
          <a:gradFill rotWithShape="1">
            <a:gsLst>
              <a:gs pos="0">
                <a:schemeClr val="bg2"/>
              </a:gs>
              <a:gs pos="100000">
                <a:schemeClr val="bg2">
                  <a:gamma/>
                  <a:tint val="50980"/>
                  <a:invGamma/>
                </a:schemeClr>
              </a:gs>
            </a:gsLst>
            <a:lin ang="5400000" scaled="1"/>
          </a:gradFill>
          <a:ln w="9525" algn="ctr">
            <a:noFill/>
            <a:miter lim="800000"/>
            <a:headEnd/>
            <a:tailEnd/>
          </a:ln>
          <a:effectLst/>
        </p:spPr>
        <p:txBody>
          <a:bodyPr wrap="none" lIns="91430" tIns="45716" rIns="91430" bIns="45716" anchor="ctr"/>
          <a:lstStyle/>
          <a:p>
            <a:pPr defTabSz="457154" fontAlgn="auto">
              <a:spcBef>
                <a:spcPts val="0"/>
              </a:spcBef>
              <a:spcAft>
                <a:spcPts val="0"/>
              </a:spcAft>
              <a:defRPr/>
            </a:pPr>
            <a:endParaRPr lang="en-US">
              <a:solidFill>
                <a:srgbClr val="4D4D4F"/>
              </a:solidFill>
              <a:latin typeface="Arial"/>
              <a:ea typeface="+mn-ea"/>
            </a:endParaRPr>
          </a:p>
        </p:txBody>
      </p:sp>
      <p:sp>
        <p:nvSpPr>
          <p:cNvPr id="204805" name="Text Box 6"/>
          <p:cNvSpPr txBox="1">
            <a:spLocks noChangeArrowheads="1"/>
          </p:cNvSpPr>
          <p:nvPr/>
        </p:nvSpPr>
        <p:spPr bwMode="auto">
          <a:xfrm>
            <a:off x="136525" y="6526213"/>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56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56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56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56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F86C5A7-7B59-444C-B8CC-E6A75B8A1ED5}" type="slidenum">
              <a:rPr lang="en-US" altLang="en-US" sz="1000">
                <a:solidFill>
                  <a:srgbClr val="FFFFFF"/>
                </a:solidFill>
              </a:rPr>
              <a:pPr eaLnBrk="1" hangingPunct="1"/>
              <a:t>‹#›</a:t>
            </a:fld>
            <a:endParaRPr lang="en-US" altLang="en-US" sz="1000">
              <a:solidFill>
                <a:srgbClr val="FFFFFF"/>
              </a:solidFill>
            </a:endParaRPr>
          </a:p>
        </p:txBody>
      </p:sp>
      <p:pic>
        <p:nvPicPr>
          <p:cNvPr id="204806" name="Picture 18" descr="C:\Amy\Projects\PPT\^PPT templates\Illumina\support\ILLUMINA_LOGO_gray.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6850" y="6529388"/>
            <a:ext cx="10842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62" r:id="rId1"/>
    <p:sldLayoutId id="2147484563" r:id="rId2"/>
    <p:sldLayoutId id="2147484484" r:id="rId3"/>
    <p:sldLayoutId id="2147484485" r:id="rId4"/>
    <p:sldLayoutId id="2147484565" r:id="rId5"/>
    <p:sldLayoutId id="2147484566" r:id="rId6"/>
    <p:sldLayoutId id="2147484486" r:id="rId7"/>
    <p:sldLayoutId id="2147484567" r:id="rId8"/>
  </p:sldLayoutIdLst>
  <p:transition spd="med">
    <p:wipe dir="r"/>
  </p:transition>
  <p:hf hdr="0" ftr="0" dt="0"/>
  <p:txStyles>
    <p:titleStyle>
      <a:lvl1pPr algn="l" rtl="0" fontAlgn="base">
        <a:spcBef>
          <a:spcPct val="0"/>
        </a:spcBef>
        <a:spcAft>
          <a:spcPct val="0"/>
        </a:spcAft>
        <a:defRPr sz="2400" b="1">
          <a:solidFill>
            <a:schemeClr val="tx1"/>
          </a:solidFill>
          <a:latin typeface="+mj-lt"/>
          <a:ea typeface="MS PGothic" panose="020B0600070205080204" pitchFamily="34" charset="-128"/>
          <a:cs typeface="+mj-cs"/>
        </a:defRPr>
      </a:lvl1pPr>
      <a:lvl2pPr algn="l" rtl="0" fontAlgn="base">
        <a:spcBef>
          <a:spcPct val="0"/>
        </a:spcBef>
        <a:spcAft>
          <a:spcPct val="0"/>
        </a:spcAft>
        <a:defRPr sz="2400" b="1">
          <a:solidFill>
            <a:schemeClr val="tx1"/>
          </a:solidFill>
          <a:latin typeface="Arial" charset="0"/>
          <a:ea typeface="MS PGothic" panose="020B0600070205080204" pitchFamily="34" charset="-128"/>
        </a:defRPr>
      </a:lvl2pPr>
      <a:lvl3pPr algn="l" rtl="0" fontAlgn="base">
        <a:spcBef>
          <a:spcPct val="0"/>
        </a:spcBef>
        <a:spcAft>
          <a:spcPct val="0"/>
        </a:spcAft>
        <a:defRPr sz="2400" b="1">
          <a:solidFill>
            <a:schemeClr val="tx1"/>
          </a:solidFill>
          <a:latin typeface="Arial" charset="0"/>
          <a:ea typeface="MS PGothic" panose="020B0600070205080204" pitchFamily="34" charset="-128"/>
        </a:defRPr>
      </a:lvl3pPr>
      <a:lvl4pPr algn="l" rtl="0" fontAlgn="base">
        <a:spcBef>
          <a:spcPct val="0"/>
        </a:spcBef>
        <a:spcAft>
          <a:spcPct val="0"/>
        </a:spcAft>
        <a:defRPr sz="2400" b="1">
          <a:solidFill>
            <a:schemeClr val="tx1"/>
          </a:solidFill>
          <a:latin typeface="Arial" charset="0"/>
          <a:ea typeface="MS PGothic" panose="020B0600070205080204" pitchFamily="34" charset="-128"/>
        </a:defRPr>
      </a:lvl4pPr>
      <a:lvl5pPr algn="l" rtl="0" fontAlgn="base">
        <a:spcBef>
          <a:spcPct val="0"/>
        </a:spcBef>
        <a:spcAft>
          <a:spcPct val="0"/>
        </a:spcAft>
        <a:defRPr sz="2400" b="1">
          <a:solidFill>
            <a:schemeClr val="tx1"/>
          </a:solidFill>
          <a:latin typeface="Arial" charset="0"/>
          <a:ea typeface="MS PGothic" panose="020B0600070205080204" pitchFamily="34" charset="-128"/>
        </a:defRPr>
      </a:lvl5pPr>
      <a:lvl6pPr marL="457154" algn="l" rtl="0" eaLnBrk="1" fontAlgn="base" hangingPunct="1">
        <a:spcBef>
          <a:spcPct val="0"/>
        </a:spcBef>
        <a:spcAft>
          <a:spcPct val="0"/>
        </a:spcAft>
        <a:defRPr sz="2400" b="1">
          <a:solidFill>
            <a:schemeClr val="tx1"/>
          </a:solidFill>
          <a:latin typeface="Arial" charset="0"/>
        </a:defRPr>
      </a:lvl6pPr>
      <a:lvl7pPr marL="914306" algn="l" rtl="0" eaLnBrk="1" fontAlgn="base" hangingPunct="1">
        <a:spcBef>
          <a:spcPct val="0"/>
        </a:spcBef>
        <a:spcAft>
          <a:spcPct val="0"/>
        </a:spcAft>
        <a:defRPr sz="2400" b="1">
          <a:solidFill>
            <a:schemeClr val="tx1"/>
          </a:solidFill>
          <a:latin typeface="Arial" charset="0"/>
        </a:defRPr>
      </a:lvl7pPr>
      <a:lvl8pPr marL="1371460" algn="l" rtl="0" eaLnBrk="1" fontAlgn="base" hangingPunct="1">
        <a:spcBef>
          <a:spcPct val="0"/>
        </a:spcBef>
        <a:spcAft>
          <a:spcPct val="0"/>
        </a:spcAft>
        <a:defRPr sz="2400" b="1">
          <a:solidFill>
            <a:schemeClr val="tx1"/>
          </a:solidFill>
          <a:latin typeface="Arial" charset="0"/>
        </a:defRPr>
      </a:lvl8pPr>
      <a:lvl9pPr marL="1828613" algn="l" rtl="0" eaLnBrk="1" fontAlgn="base" hangingPunct="1">
        <a:spcBef>
          <a:spcPct val="0"/>
        </a:spcBef>
        <a:spcAft>
          <a:spcPct val="0"/>
        </a:spcAft>
        <a:defRPr sz="2400" b="1">
          <a:solidFill>
            <a:schemeClr val="tx1"/>
          </a:solidFill>
          <a:latin typeface="Arial" charset="0"/>
        </a:defRPr>
      </a:lvl9pPr>
    </p:titleStyle>
    <p:bodyStyle>
      <a:lvl1pPr marL="233363" indent="-233363" algn="l" rtl="0" fontAlgn="base">
        <a:spcBef>
          <a:spcPct val="50000"/>
        </a:spcBef>
        <a:spcAft>
          <a:spcPct val="0"/>
        </a:spcAft>
        <a:buClr>
          <a:srgbClr val="F89D21"/>
        </a:buClr>
        <a:buSzPct val="60000"/>
        <a:buBlip>
          <a:blip r:embed="rId11"/>
        </a:buBlip>
        <a:defRPr>
          <a:solidFill>
            <a:schemeClr val="tx1"/>
          </a:solidFill>
          <a:latin typeface="+mn-lt"/>
          <a:ea typeface="MS PGothic" panose="020B0600070205080204" pitchFamily="34" charset="-128"/>
          <a:cs typeface="+mn-cs"/>
        </a:defRPr>
      </a:lvl1pPr>
      <a:lvl2pPr marL="690563" indent="-233363" algn="l" rtl="0" fontAlgn="base">
        <a:spcBef>
          <a:spcPct val="20000"/>
        </a:spcBef>
        <a:spcAft>
          <a:spcPct val="0"/>
        </a:spcAft>
        <a:buClr>
          <a:schemeClr val="tx1"/>
        </a:buClr>
        <a:buFont typeface="Arial" panose="020B0604020202020204" pitchFamily="34" charset="0"/>
        <a:buChar char="–"/>
        <a:defRPr sz="1600">
          <a:solidFill>
            <a:schemeClr val="tx1"/>
          </a:solidFill>
          <a:latin typeface="+mn-lt"/>
          <a:ea typeface="MS PGothic" panose="020B0600070205080204" pitchFamily="34" charset="-128"/>
        </a:defRPr>
      </a:lvl2pPr>
      <a:lvl3pPr marL="1147763" indent="-233363" algn="l" rtl="0" fontAlgn="base">
        <a:spcBef>
          <a:spcPct val="20000"/>
        </a:spcBef>
        <a:spcAft>
          <a:spcPct val="0"/>
        </a:spcAft>
        <a:buClr>
          <a:schemeClr val="tx1"/>
        </a:buClr>
        <a:buSzPct val="80000"/>
        <a:buFont typeface="Wingdings" panose="05000000000000000000" pitchFamily="2" charset="2"/>
        <a:buChar char="§"/>
        <a:defRPr sz="1400">
          <a:solidFill>
            <a:schemeClr val="tx1"/>
          </a:solidFill>
          <a:latin typeface="+mn-lt"/>
          <a:ea typeface="MS PGothic" panose="020B0600070205080204" pitchFamily="34" charset="-128"/>
        </a:defRPr>
      </a:lvl3pPr>
      <a:lvl4pPr marL="1604963" indent="-233363" algn="l" rtl="0" fontAlgn="base">
        <a:spcBef>
          <a:spcPct val="20000"/>
        </a:spcBef>
        <a:spcAft>
          <a:spcPct val="0"/>
        </a:spcAft>
        <a:buClr>
          <a:schemeClr val="tx1"/>
        </a:buClr>
        <a:buSzPct val="80000"/>
        <a:buFont typeface="Arial" panose="020B0604020202020204" pitchFamily="34" charset="0"/>
        <a:buChar char="–"/>
        <a:defRPr sz="1200">
          <a:solidFill>
            <a:schemeClr val="tx1"/>
          </a:solidFill>
          <a:latin typeface="+mn-lt"/>
          <a:ea typeface="MS PGothic" panose="020B0600070205080204" pitchFamily="34" charset="-128"/>
        </a:defRPr>
      </a:lvl4pPr>
      <a:lvl5pPr marL="2062163" indent="-233363" algn="l" rtl="0" fontAlgn="base">
        <a:spcBef>
          <a:spcPct val="20000"/>
        </a:spcBef>
        <a:spcAft>
          <a:spcPct val="0"/>
        </a:spcAft>
        <a:buClr>
          <a:srgbClr val="535353"/>
        </a:buClr>
        <a:buFont typeface="Arial" panose="020B0604020202020204" pitchFamily="34" charset="0"/>
        <a:buChar char="-"/>
        <a:defRPr sz="1200">
          <a:solidFill>
            <a:schemeClr val="tx1"/>
          </a:solidFill>
          <a:latin typeface="+mn-lt"/>
          <a:ea typeface="MS PGothic" panose="020B0600070205080204" pitchFamily="34" charset="-128"/>
        </a:defRPr>
      </a:lvl5pPr>
      <a:lvl6pPr marL="2520692" indent="-234926"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7846" indent="-234926"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4998" indent="-234926"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152" indent="-234926"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306" rtl="0" eaLnBrk="1" latinLnBrk="0" hangingPunct="1">
        <a:defRPr sz="1800" kern="1200">
          <a:solidFill>
            <a:schemeClr val="tx1"/>
          </a:solidFill>
          <a:latin typeface="+mn-lt"/>
          <a:ea typeface="+mn-ea"/>
          <a:cs typeface="+mn-cs"/>
        </a:defRPr>
      </a:lvl1pPr>
      <a:lvl2pPr marL="457154"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
            <a:ext cx="9144000" cy="6857998"/>
          </a:xfrm>
          <a:prstGeom prst="rect">
            <a:avLst/>
          </a:prstGeom>
          <a:solidFill>
            <a:schemeClr val="bg1">
              <a:alpha val="49019"/>
            </a:scheme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8" name="Rectangle 7"/>
          <p:cNvSpPr/>
          <p:nvPr/>
        </p:nvSpPr>
        <p:spPr>
          <a:xfrm>
            <a:off x="-192505" y="449179"/>
            <a:ext cx="9545052" cy="37100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51" name="Text Box 4"/>
          <p:cNvSpPr txBox="1">
            <a:spLocks noChangeArrowheads="1"/>
          </p:cNvSpPr>
          <p:nvPr/>
        </p:nvSpPr>
        <p:spPr bwMode="auto">
          <a:xfrm>
            <a:off x="689812" y="4331369"/>
            <a:ext cx="7732294"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dirty="0"/>
              <a:t>The Genome Assembly Workshop</a:t>
            </a:r>
          </a:p>
          <a:p>
            <a:pPr algn="ctr" eaLnBrk="1" hangingPunct="1"/>
            <a:endParaRPr lang="en-US" altLang="en-US" dirty="0"/>
          </a:p>
          <a:p>
            <a:pPr algn="ctr" eaLnBrk="1" hangingPunct="1"/>
            <a:r>
              <a:rPr lang="en-US" altLang="en-US" dirty="0"/>
              <a:t>Lutz Froenicke</a:t>
            </a:r>
          </a:p>
          <a:p>
            <a:pPr algn="ctr" eaLnBrk="1" hangingPunct="1"/>
            <a:r>
              <a:rPr lang="en-US" altLang="en-US" dirty="0"/>
              <a:t>DNA Technologies &amp; Expression Analysis Cores</a:t>
            </a:r>
          </a:p>
          <a:p>
            <a:pPr algn="ctr" eaLnBrk="1" hangingPunct="1"/>
            <a:r>
              <a:rPr lang="en-US" altLang="en-US" dirty="0"/>
              <a:t>UC Davis Genome Center</a:t>
            </a:r>
          </a:p>
          <a:p>
            <a:pPr algn="ctr" eaLnBrk="1" hangingPunct="1"/>
            <a:r>
              <a:rPr lang="en-US" altLang="en-US" dirty="0"/>
              <a:t>2020</a:t>
            </a:r>
          </a:p>
          <a:p>
            <a:pPr algn="ctr" eaLnBrk="1" hangingPunct="1"/>
            <a:endParaRPr lang="en-US" altLang="en-US" b="1" dirty="0"/>
          </a:p>
          <a:p>
            <a:pPr eaLnBrk="1" hangingPunct="1">
              <a:spcBef>
                <a:spcPct val="50000"/>
              </a:spcBef>
            </a:pPr>
            <a:endParaRPr lang="en-US" altLang="en-US" sz="1800" dirty="0"/>
          </a:p>
        </p:txBody>
      </p:sp>
      <p:pic>
        <p:nvPicPr>
          <p:cNvPr id="4" name="Picture 3"/>
          <p:cNvPicPr>
            <a:picLocks noChangeAspect="1"/>
          </p:cNvPicPr>
          <p:nvPr/>
        </p:nvPicPr>
        <p:blipFill rotWithShape="1">
          <a:blip r:embed="rId3"/>
          <a:srcRect l="5856" r="11764"/>
          <a:stretch/>
        </p:blipFill>
        <p:spPr>
          <a:xfrm>
            <a:off x="2711116" y="587689"/>
            <a:ext cx="6432884" cy="3346592"/>
          </a:xfrm>
          <a:prstGeom prst="rect">
            <a:avLst/>
          </a:prstGeom>
        </p:spPr>
      </p:pic>
      <p:pic>
        <p:nvPicPr>
          <p:cNvPr id="7" name="Picture 6">
            <a:extLst>
              <a:ext uri="{FF2B5EF4-FFF2-40B4-BE49-F238E27FC236}">
                <a16:creationId xmlns:a16="http://schemas.microsoft.com/office/drawing/2014/main" id="{74F62391-A404-41FB-B206-FF81750E4DD9}"/>
              </a:ext>
            </a:extLst>
          </p:cNvPr>
          <p:cNvPicPr>
            <a:picLocks noChangeAspect="1"/>
          </p:cNvPicPr>
          <p:nvPr/>
        </p:nvPicPr>
        <p:blipFill>
          <a:blip r:embed="rId4"/>
          <a:stretch>
            <a:fillRect/>
          </a:stretch>
        </p:blipFill>
        <p:spPr>
          <a:xfrm rot="16200000">
            <a:off x="-260161" y="1179695"/>
            <a:ext cx="3231439" cy="1938863"/>
          </a:xfrm>
          <a:prstGeom prst="rect">
            <a:avLst/>
          </a:prstGeom>
        </p:spPr>
      </p:pic>
      <p:sp>
        <p:nvSpPr>
          <p:cNvPr id="9" name="TextBox 8">
            <a:extLst>
              <a:ext uri="{FF2B5EF4-FFF2-40B4-BE49-F238E27FC236}">
                <a16:creationId xmlns:a16="http://schemas.microsoft.com/office/drawing/2014/main" id="{E322EB06-2113-43AC-B80C-B523D3CEC1F4}"/>
              </a:ext>
            </a:extLst>
          </p:cNvPr>
          <p:cNvSpPr txBox="1"/>
          <p:nvPr/>
        </p:nvSpPr>
        <p:spPr>
          <a:xfrm>
            <a:off x="285270" y="3749629"/>
            <a:ext cx="2107096" cy="400110"/>
          </a:xfrm>
          <a:prstGeom prst="rect">
            <a:avLst/>
          </a:prstGeom>
          <a:noFill/>
        </p:spPr>
        <p:txBody>
          <a:bodyPr wrap="square" rtlCol="0">
            <a:spAutoFit/>
          </a:bodyPr>
          <a:lstStyle/>
          <a:p>
            <a:r>
              <a:rPr lang="en-US" sz="1000" dirty="0">
                <a:solidFill>
                  <a:schemeClr val="tx1">
                    <a:lumMod val="75000"/>
                    <a:lumOff val="25000"/>
                  </a:schemeClr>
                </a:solidFill>
              </a:rPr>
              <a:t>Human Chromosomes. Credit: Jane Ades, NHGRI </a:t>
            </a:r>
          </a:p>
        </p:txBody>
      </p:sp>
    </p:spTree>
    <p:extLst>
      <p:ext uri="{BB962C8B-B14F-4D97-AF65-F5344CB8AC3E}">
        <p14:creationId xmlns:p14="http://schemas.microsoft.com/office/powerpoint/2010/main" val="1905700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29D9C-A847-423A-A4B5-F372DDCC005D}"/>
              </a:ext>
            </a:extLst>
          </p:cNvPr>
          <p:cNvSpPr>
            <a:spLocks noGrp="1"/>
          </p:cNvSpPr>
          <p:nvPr>
            <p:ph type="title"/>
          </p:nvPr>
        </p:nvSpPr>
        <p:spPr/>
        <p:txBody>
          <a:bodyPr/>
          <a:lstStyle/>
          <a:p>
            <a:r>
              <a:rPr lang="en-US" dirty="0"/>
              <a:t>DNA Quality !!!</a:t>
            </a:r>
          </a:p>
        </p:txBody>
      </p:sp>
      <p:sp>
        <p:nvSpPr>
          <p:cNvPr id="3" name="Content Placeholder 2">
            <a:extLst>
              <a:ext uri="{FF2B5EF4-FFF2-40B4-BE49-F238E27FC236}">
                <a16:creationId xmlns:a16="http://schemas.microsoft.com/office/drawing/2014/main" id="{A483CC17-7999-4580-8326-3AC9555326FD}"/>
              </a:ext>
            </a:extLst>
          </p:cNvPr>
          <p:cNvSpPr>
            <a:spLocks noGrp="1"/>
          </p:cNvSpPr>
          <p:nvPr>
            <p:ph idx="1"/>
          </p:nvPr>
        </p:nvSpPr>
        <p:spPr>
          <a:xfrm>
            <a:off x="457200" y="1600200"/>
            <a:ext cx="7442200" cy="5125278"/>
          </a:xfrm>
        </p:spPr>
        <p:txBody>
          <a:bodyPr/>
          <a:lstStyle/>
          <a:p>
            <a:r>
              <a:rPr lang="en-US" dirty="0"/>
              <a:t>HMW DNA isolation</a:t>
            </a:r>
          </a:p>
          <a:p>
            <a:pPr lvl="1"/>
            <a:r>
              <a:rPr lang="en-US" dirty="0"/>
              <a:t>Physical damage </a:t>
            </a:r>
            <a:r>
              <a:rPr lang="en-US" sz="2000" dirty="0">
                <a:solidFill>
                  <a:schemeClr val="tx1">
                    <a:lumMod val="50000"/>
                    <a:lumOff val="50000"/>
                  </a:schemeClr>
                </a:solidFill>
              </a:rPr>
              <a:t>(PFGE image is not fully informative)</a:t>
            </a:r>
          </a:p>
          <a:p>
            <a:pPr lvl="1"/>
            <a:r>
              <a:rPr lang="en-US" dirty="0"/>
              <a:t>Chemical damage</a:t>
            </a:r>
          </a:p>
          <a:p>
            <a:pPr lvl="1"/>
            <a:r>
              <a:rPr lang="en-US" dirty="0"/>
              <a:t>Chemical contamination </a:t>
            </a:r>
          </a:p>
          <a:p>
            <a:pPr lvl="1"/>
            <a:endParaRPr lang="en-US" dirty="0"/>
          </a:p>
          <a:p>
            <a:pPr lvl="1"/>
            <a:r>
              <a:rPr lang="en-US" dirty="0"/>
              <a:t>Sample specific protocols?</a:t>
            </a:r>
          </a:p>
          <a:p>
            <a:pPr lvl="1"/>
            <a:r>
              <a:rPr lang="en-US" dirty="0"/>
              <a:t>Nuclei isolation, agarose plugs</a:t>
            </a:r>
          </a:p>
          <a:p>
            <a:pPr lvl="1"/>
            <a:r>
              <a:rPr lang="en-US" dirty="0"/>
              <a:t>Cell culture?</a:t>
            </a:r>
          </a:p>
          <a:p>
            <a:pPr lvl="1"/>
            <a:r>
              <a:rPr lang="en-US" sz="2000" dirty="0"/>
              <a:t>Rescue efforts (</a:t>
            </a:r>
            <a:r>
              <a:rPr lang="en-US" sz="2000" dirty="0" err="1"/>
              <a:t>BluePippin</a:t>
            </a:r>
            <a:r>
              <a:rPr lang="en-US" sz="2000" dirty="0"/>
              <a:t>; DNA damage repair) tend to have minimal impact</a:t>
            </a:r>
          </a:p>
        </p:txBody>
      </p:sp>
    </p:spTree>
    <p:extLst>
      <p:ext uri="{BB962C8B-B14F-4D97-AF65-F5344CB8AC3E}">
        <p14:creationId xmlns:p14="http://schemas.microsoft.com/office/powerpoint/2010/main" val="338036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4" y="830662"/>
            <a:ext cx="8877299" cy="586311"/>
          </a:xfrm>
        </p:spPr>
        <p:txBody>
          <a:bodyPr>
            <a:normAutofit/>
          </a:bodyPr>
          <a:lstStyle/>
          <a:p>
            <a:r>
              <a:rPr lang="en-US" sz="2700" b="1" dirty="0">
                <a:solidFill>
                  <a:srgbClr val="0070C0"/>
                </a:solidFill>
                <a:latin typeface="Arial" charset="0"/>
                <a:ea typeface="Arial" charset="0"/>
                <a:cs typeface="Arial" charset="0"/>
              </a:rPr>
              <a:t>Input DNA requirements for gDNA sequencing </a:t>
            </a:r>
          </a:p>
        </p:txBody>
      </p:sp>
      <p:sp>
        <p:nvSpPr>
          <p:cNvPr id="3" name="Content Placeholder 2"/>
          <p:cNvSpPr>
            <a:spLocks noGrp="1"/>
          </p:cNvSpPr>
          <p:nvPr>
            <p:ph idx="1"/>
          </p:nvPr>
        </p:nvSpPr>
        <p:spPr>
          <a:xfrm>
            <a:off x="266701" y="2365261"/>
            <a:ext cx="7805799" cy="2852459"/>
          </a:xfrm>
        </p:spPr>
        <p:txBody>
          <a:bodyPr>
            <a:normAutofit lnSpcReduction="10000"/>
          </a:bodyPr>
          <a:lstStyle/>
          <a:p>
            <a:r>
              <a:rPr lang="en-US" sz="2400" dirty="0">
                <a:latin typeface="Arial" charset="0"/>
                <a:ea typeface="Arial" charset="0"/>
                <a:cs typeface="Arial" charset="0"/>
              </a:rPr>
              <a:t>Good quality, high molecular weigh DNA &gt;50Kb in length </a:t>
            </a:r>
          </a:p>
          <a:p>
            <a:endParaRPr lang="en-US" sz="2400" dirty="0">
              <a:latin typeface="Arial" charset="0"/>
              <a:ea typeface="Arial" charset="0"/>
              <a:cs typeface="Arial" charset="0"/>
            </a:endParaRPr>
          </a:p>
          <a:p>
            <a:r>
              <a:rPr lang="en-US" sz="2400" dirty="0">
                <a:latin typeface="Arial" charset="0"/>
                <a:ea typeface="Arial" charset="0"/>
                <a:cs typeface="Arial" charset="0"/>
              </a:rPr>
              <a:t>Free of contaminants such as polysaccharides, proteins, salts, </a:t>
            </a:r>
            <a:r>
              <a:rPr lang="en-US" sz="2400" dirty="0" err="1">
                <a:latin typeface="Arial" charset="0"/>
                <a:ea typeface="Arial" charset="0"/>
                <a:cs typeface="Arial" charset="0"/>
              </a:rPr>
              <a:t>etc</a:t>
            </a:r>
            <a:endParaRPr lang="en-US" sz="2400" dirty="0">
              <a:latin typeface="Arial" charset="0"/>
              <a:ea typeface="Arial" charset="0"/>
              <a:cs typeface="Arial" charset="0"/>
            </a:endParaRPr>
          </a:p>
          <a:p>
            <a:endParaRPr lang="en-US" sz="2400" dirty="0">
              <a:latin typeface="Arial" charset="0"/>
              <a:ea typeface="Arial" charset="0"/>
              <a:cs typeface="Arial" charset="0"/>
            </a:endParaRPr>
          </a:p>
          <a:p>
            <a:r>
              <a:rPr lang="en-US" sz="2400" dirty="0" err="1">
                <a:latin typeface="Arial" charset="0"/>
                <a:ea typeface="Arial" charset="0"/>
                <a:cs typeface="Arial" charset="0"/>
              </a:rPr>
              <a:t>Nanodrop</a:t>
            </a:r>
            <a:r>
              <a:rPr lang="en-US" sz="2400" dirty="0">
                <a:latin typeface="Arial" charset="0"/>
                <a:ea typeface="Arial" charset="0"/>
                <a:cs typeface="Arial" charset="0"/>
              </a:rPr>
              <a:t> ratio of 260/280=1.8 260/230=2.0 </a:t>
            </a:r>
          </a:p>
          <a:p>
            <a:endParaRPr lang="en-US" sz="1800" dirty="0">
              <a:latin typeface="Arial" charset="0"/>
              <a:ea typeface="Arial" charset="0"/>
              <a:cs typeface="Arial" charset="0"/>
            </a:endParaRPr>
          </a:p>
        </p:txBody>
      </p:sp>
    </p:spTree>
    <p:extLst>
      <p:ext uri="{BB962C8B-B14F-4D97-AF65-F5344CB8AC3E}">
        <p14:creationId xmlns:p14="http://schemas.microsoft.com/office/powerpoint/2010/main" val="157297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0015" y="2350859"/>
            <a:ext cx="2374455" cy="2686570"/>
          </a:xfrm>
          <a:prstGeom prst="rect">
            <a:avLst/>
          </a:prstGeom>
        </p:spPr>
      </p:pic>
      <p:sp>
        <p:nvSpPr>
          <p:cNvPr id="5" name="TextBox 4"/>
          <p:cNvSpPr txBox="1"/>
          <p:nvPr/>
        </p:nvSpPr>
        <p:spPr>
          <a:xfrm>
            <a:off x="564395" y="586610"/>
            <a:ext cx="7890934" cy="1292662"/>
          </a:xfrm>
          <a:prstGeom prst="rect">
            <a:avLst/>
          </a:prstGeom>
          <a:noFill/>
        </p:spPr>
        <p:txBody>
          <a:bodyPr wrap="square" rtlCol="0">
            <a:spAutoFit/>
          </a:bodyPr>
          <a:lstStyle/>
          <a:p>
            <a:r>
              <a:rPr lang="en-US" b="1" dirty="0">
                <a:latin typeface="Arial" charset="0"/>
                <a:ea typeface="Arial" charset="0"/>
                <a:cs typeface="Arial" charset="0"/>
              </a:rPr>
              <a:t>				</a:t>
            </a:r>
            <a:r>
              <a:rPr lang="en-US" sz="2400" b="1" dirty="0">
                <a:latin typeface="Arial" charset="0"/>
                <a:ea typeface="Arial" charset="0"/>
                <a:cs typeface="Arial" charset="0"/>
              </a:rPr>
              <a:t>DNA isolation protocol</a:t>
            </a:r>
          </a:p>
          <a:p>
            <a:endParaRPr lang="en-US" dirty="0">
              <a:latin typeface="Arial" charset="0"/>
              <a:ea typeface="Arial" charset="0"/>
              <a:cs typeface="Arial" charset="0"/>
            </a:endParaRPr>
          </a:p>
          <a:p>
            <a:r>
              <a:rPr lang="en-US" dirty="0">
                <a:latin typeface="Arial" charset="0"/>
                <a:ea typeface="Arial" charset="0"/>
                <a:cs typeface="Arial" charset="0"/>
              </a:rPr>
              <a:t>Liquid nitrogen grinding + sorbitol pre-wash + CTAB buffer lysis + Sodium acetate and isopropanol precipitation ( </a:t>
            </a:r>
            <a:r>
              <a:rPr lang="en-US" i="1" dirty="0" err="1">
                <a:latin typeface="Arial" charset="0"/>
                <a:ea typeface="Arial" charset="0"/>
                <a:cs typeface="Arial" charset="0"/>
              </a:rPr>
              <a:t>Inglis</a:t>
            </a:r>
            <a:r>
              <a:rPr lang="en-US" i="1" dirty="0">
                <a:latin typeface="Arial" charset="0"/>
                <a:ea typeface="Arial" charset="0"/>
                <a:cs typeface="Arial" charset="0"/>
              </a:rPr>
              <a:t> et al</a:t>
            </a:r>
            <a:r>
              <a:rPr lang="en-US" dirty="0">
                <a:latin typeface="Arial" charset="0"/>
                <a:ea typeface="Arial" charset="0"/>
                <a:cs typeface="Arial" charset="0"/>
              </a:rPr>
              <a:t>) </a:t>
            </a:r>
          </a:p>
        </p:txBody>
      </p:sp>
      <p:pic>
        <p:nvPicPr>
          <p:cNvPr id="8" name="Picture 7"/>
          <p:cNvPicPr>
            <a:picLocks noChangeAspect="1"/>
          </p:cNvPicPr>
          <p:nvPr/>
        </p:nvPicPr>
        <p:blipFill>
          <a:blip r:embed="rId3"/>
          <a:stretch>
            <a:fillRect/>
          </a:stretch>
        </p:blipFill>
        <p:spPr>
          <a:xfrm>
            <a:off x="3242732" y="2559049"/>
            <a:ext cx="5756216" cy="2590802"/>
          </a:xfrm>
          <a:prstGeom prst="rect">
            <a:avLst/>
          </a:prstGeom>
        </p:spPr>
      </p:pic>
      <p:sp>
        <p:nvSpPr>
          <p:cNvPr id="9" name="TextBox 8"/>
          <p:cNvSpPr txBox="1"/>
          <p:nvPr/>
        </p:nvSpPr>
        <p:spPr>
          <a:xfrm>
            <a:off x="1018630" y="5037429"/>
            <a:ext cx="1725152" cy="276999"/>
          </a:xfrm>
          <a:prstGeom prst="rect">
            <a:avLst/>
          </a:prstGeom>
          <a:noFill/>
        </p:spPr>
        <p:txBody>
          <a:bodyPr wrap="none" rtlCol="0">
            <a:spAutoFit/>
          </a:bodyPr>
          <a:lstStyle/>
          <a:p>
            <a:r>
              <a:rPr lang="en-US" sz="1200" dirty="0">
                <a:latin typeface="Arial" charset="0"/>
                <a:ea typeface="Arial" charset="0"/>
                <a:cs typeface="Arial" charset="0"/>
              </a:rPr>
              <a:t>Pippin pulse </a:t>
            </a:r>
            <a:r>
              <a:rPr lang="en-US" sz="1200">
                <a:latin typeface="Arial" charset="0"/>
                <a:ea typeface="Arial" charset="0"/>
                <a:cs typeface="Arial" charset="0"/>
              </a:rPr>
              <a:t>gel image</a:t>
            </a:r>
          </a:p>
        </p:txBody>
      </p:sp>
      <p:sp>
        <p:nvSpPr>
          <p:cNvPr id="10" name="TextBox 9"/>
          <p:cNvSpPr txBox="1"/>
          <p:nvPr/>
        </p:nvSpPr>
        <p:spPr>
          <a:xfrm>
            <a:off x="5427134" y="5149850"/>
            <a:ext cx="1415772" cy="369332"/>
          </a:xfrm>
          <a:prstGeom prst="rect">
            <a:avLst/>
          </a:prstGeom>
          <a:noFill/>
        </p:spPr>
        <p:txBody>
          <a:bodyPr wrap="none" rtlCol="0">
            <a:spAutoFit/>
          </a:bodyPr>
          <a:lstStyle/>
          <a:p>
            <a:r>
              <a:rPr lang="en-US" dirty="0" err="1"/>
              <a:t>Femto</a:t>
            </a:r>
            <a:r>
              <a:rPr lang="en-US" dirty="0"/>
              <a:t> trace</a:t>
            </a:r>
          </a:p>
        </p:txBody>
      </p:sp>
    </p:spTree>
    <p:extLst>
      <p:ext uri="{BB962C8B-B14F-4D97-AF65-F5344CB8AC3E}">
        <p14:creationId xmlns:p14="http://schemas.microsoft.com/office/powerpoint/2010/main" val="1912759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5218" y="1810957"/>
            <a:ext cx="7346883" cy="369332"/>
          </a:xfrm>
          <a:prstGeom prst="rect">
            <a:avLst/>
          </a:prstGeom>
          <a:noFill/>
        </p:spPr>
        <p:txBody>
          <a:bodyPr wrap="none" rtlCol="0">
            <a:spAutoFit/>
          </a:bodyPr>
          <a:lstStyle/>
          <a:p>
            <a:pPr algn="ctr"/>
            <a:r>
              <a:rPr lang="en-US" b="1" dirty="0">
                <a:solidFill>
                  <a:srgbClr val="7030A0"/>
                </a:solidFill>
                <a:latin typeface="Arial" charset="0"/>
                <a:ea typeface="Arial" charset="0"/>
                <a:cs typeface="Arial" charset="0"/>
              </a:rPr>
              <a:t>ONT library </a:t>
            </a:r>
            <a:r>
              <a:rPr lang="en-US" b="1">
                <a:solidFill>
                  <a:srgbClr val="7030A0"/>
                </a:solidFill>
                <a:latin typeface="Arial" charset="0"/>
                <a:ea typeface="Arial" charset="0"/>
                <a:cs typeface="Arial" charset="0"/>
              </a:rPr>
              <a:t>prep protocol:  </a:t>
            </a:r>
            <a:r>
              <a:rPr lang="en-US">
                <a:solidFill>
                  <a:srgbClr val="7030A0"/>
                </a:solidFill>
                <a:latin typeface="Arial" charset="0"/>
                <a:ea typeface="Arial" charset="0"/>
                <a:cs typeface="Arial" charset="0"/>
              </a:rPr>
              <a:t>50Kb shear + </a:t>
            </a:r>
            <a:r>
              <a:rPr lang="en-US" dirty="0">
                <a:solidFill>
                  <a:srgbClr val="7030A0"/>
                </a:solidFill>
                <a:latin typeface="Arial" charset="0"/>
                <a:ea typeface="Arial" charset="0"/>
                <a:cs typeface="Arial" charset="0"/>
              </a:rPr>
              <a:t>SRE</a:t>
            </a:r>
            <a:r>
              <a:rPr lang="en-US">
                <a:solidFill>
                  <a:srgbClr val="7030A0"/>
                </a:solidFill>
                <a:latin typeface="Arial" charset="0"/>
                <a:ea typeface="Arial" charset="0"/>
                <a:cs typeface="Arial" charset="0"/>
              </a:rPr>
              <a:t>,  LSK109 library prep</a:t>
            </a:r>
            <a:endParaRPr lang="en-US" dirty="0">
              <a:solidFill>
                <a:srgbClr val="7030A0"/>
              </a:solidFill>
              <a:latin typeface="Arial" charset="0"/>
              <a:ea typeface="Arial" charset="0"/>
              <a:cs typeface="Arial" charset="0"/>
            </a:endParaRPr>
          </a:p>
        </p:txBody>
      </p:sp>
      <p:graphicFrame>
        <p:nvGraphicFramePr>
          <p:cNvPr id="5" name="Table 4"/>
          <p:cNvGraphicFramePr>
            <a:graphicFrameLocks noGrp="1"/>
          </p:cNvGraphicFramePr>
          <p:nvPr/>
        </p:nvGraphicFramePr>
        <p:xfrm>
          <a:off x="1287662" y="2478207"/>
          <a:ext cx="6468535" cy="2530664"/>
        </p:xfrm>
        <a:graphic>
          <a:graphicData uri="http://schemas.openxmlformats.org/drawingml/2006/table">
            <a:tbl>
              <a:tblPr firstRow="1" bandRow="1">
                <a:tableStyleId>{5940675A-B579-460E-94D1-54222C63F5DA}</a:tableStyleId>
              </a:tblPr>
              <a:tblGrid>
                <a:gridCol w="1293707">
                  <a:extLst>
                    <a:ext uri="{9D8B030D-6E8A-4147-A177-3AD203B41FA5}">
                      <a16:colId xmlns:a16="http://schemas.microsoft.com/office/drawing/2014/main" val="20000"/>
                    </a:ext>
                  </a:extLst>
                </a:gridCol>
                <a:gridCol w="1293707">
                  <a:extLst>
                    <a:ext uri="{9D8B030D-6E8A-4147-A177-3AD203B41FA5}">
                      <a16:colId xmlns:a16="http://schemas.microsoft.com/office/drawing/2014/main" val="20001"/>
                    </a:ext>
                  </a:extLst>
                </a:gridCol>
                <a:gridCol w="1293707">
                  <a:extLst>
                    <a:ext uri="{9D8B030D-6E8A-4147-A177-3AD203B41FA5}">
                      <a16:colId xmlns:a16="http://schemas.microsoft.com/office/drawing/2014/main" val="20002"/>
                    </a:ext>
                  </a:extLst>
                </a:gridCol>
                <a:gridCol w="1293707">
                  <a:extLst>
                    <a:ext uri="{9D8B030D-6E8A-4147-A177-3AD203B41FA5}">
                      <a16:colId xmlns:a16="http://schemas.microsoft.com/office/drawing/2014/main" val="20003"/>
                    </a:ext>
                  </a:extLst>
                </a:gridCol>
                <a:gridCol w="1293707">
                  <a:extLst>
                    <a:ext uri="{9D8B030D-6E8A-4147-A177-3AD203B41FA5}">
                      <a16:colId xmlns:a16="http://schemas.microsoft.com/office/drawing/2014/main" val="20004"/>
                    </a:ext>
                  </a:extLst>
                </a:gridCol>
              </a:tblGrid>
              <a:tr h="800100">
                <a:tc>
                  <a:txBody>
                    <a:bodyPr/>
                    <a:lstStyle/>
                    <a:p>
                      <a:r>
                        <a:rPr lang="en-US" sz="1200" b="1" dirty="0">
                          <a:latin typeface="Arial" charset="0"/>
                          <a:ea typeface="Arial" charset="0"/>
                          <a:cs typeface="Arial" charset="0"/>
                        </a:rPr>
                        <a:t>Name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charset="0"/>
                          <a:ea typeface="Arial" charset="0"/>
                          <a:cs typeface="Arial" charset="0"/>
                        </a:rPr>
                        <a:t>Total</a:t>
                      </a:r>
                      <a:r>
                        <a:rPr lang="en-US" sz="1200" b="1" baseline="0" dirty="0">
                          <a:latin typeface="Arial" charset="0"/>
                          <a:ea typeface="Arial" charset="0"/>
                          <a:cs typeface="Arial" charset="0"/>
                        </a:rPr>
                        <a:t> yield</a:t>
                      </a:r>
                      <a:endParaRPr lang="en-US" sz="1200" b="1" dirty="0">
                        <a:latin typeface="Arial" charset="0"/>
                        <a:ea typeface="Arial" charset="0"/>
                        <a:cs typeface="Arial" charset="0"/>
                      </a:endParaRPr>
                    </a:p>
                    <a:p>
                      <a:endParaRPr lang="en-US" sz="1200" b="1" dirty="0">
                        <a:latin typeface="Arial" charset="0"/>
                        <a:ea typeface="Arial" charset="0"/>
                        <a:cs typeface="Arial"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charset="0"/>
                          <a:ea typeface="Arial" charset="0"/>
                          <a:cs typeface="Arial" charset="0"/>
                        </a:rPr>
                        <a:t>Read length N50</a:t>
                      </a:r>
                    </a:p>
                    <a:p>
                      <a:endParaRPr lang="en-US" sz="1200" b="1" dirty="0">
                        <a:latin typeface="Arial" charset="0"/>
                        <a:ea typeface="Arial" charset="0"/>
                        <a:cs typeface="Arial"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charset="0"/>
                          <a:ea typeface="Arial" charset="0"/>
                          <a:cs typeface="Arial" charset="0"/>
                        </a:rPr>
                        <a:t>Bases &gt;100Kb and Q7</a:t>
                      </a:r>
                      <a:r>
                        <a:rPr lang="en-US" sz="1200" b="1" baseline="0" dirty="0">
                          <a:latin typeface="Arial" charset="0"/>
                          <a:ea typeface="Arial" charset="0"/>
                          <a:cs typeface="Arial" charset="0"/>
                        </a:rPr>
                        <a:t> (% of total data)</a:t>
                      </a:r>
                      <a:endParaRPr lang="en-US" sz="1200" b="1" dirty="0">
                        <a:latin typeface="Arial" charset="0"/>
                        <a:ea typeface="Arial" charset="0"/>
                        <a:cs typeface="Arial" charset="0"/>
                      </a:endParaRPr>
                    </a:p>
                    <a:p>
                      <a:endParaRPr lang="en-US" sz="1200" b="1" dirty="0">
                        <a:latin typeface="Arial" charset="0"/>
                        <a:ea typeface="Arial" charset="0"/>
                        <a:cs typeface="Arial"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charset="0"/>
                          <a:ea typeface="Arial" charset="0"/>
                          <a:cs typeface="Arial" charset="0"/>
                        </a:rPr>
                        <a:t>Bases &gt;200Kb and Q7</a:t>
                      </a:r>
                      <a:r>
                        <a:rPr lang="en-US" sz="1200" b="1" baseline="0" dirty="0">
                          <a:latin typeface="Arial" charset="0"/>
                          <a:ea typeface="Arial" charset="0"/>
                          <a:cs typeface="Arial" charset="0"/>
                        </a:rPr>
                        <a:t> (% of total data)</a:t>
                      </a:r>
                      <a:endParaRPr lang="en-US" sz="1200" b="1" dirty="0">
                        <a:latin typeface="Arial" charset="0"/>
                        <a:ea typeface="Arial" charset="0"/>
                        <a:cs typeface="Arial" charset="0"/>
                      </a:endParaRPr>
                    </a:p>
                    <a:p>
                      <a:endParaRPr lang="en-US" sz="1200" b="1" dirty="0">
                        <a:latin typeface="Arial" charset="0"/>
                        <a:ea typeface="Arial" charset="0"/>
                        <a:cs typeface="Arial" charset="0"/>
                      </a:endParaRPr>
                    </a:p>
                  </a:txBody>
                  <a:tcPr marL="68580" marR="68580" marT="34290" marB="34290"/>
                </a:tc>
                <a:extLst>
                  <a:ext uri="{0D108BD9-81ED-4DB2-BD59-A6C34878D82A}">
                    <a16:rowId xmlns:a16="http://schemas.microsoft.com/office/drawing/2014/main" val="10000"/>
                  </a:ext>
                </a:extLst>
              </a:tr>
              <a:tr h="411884">
                <a:tc>
                  <a:txBody>
                    <a:bodyPr/>
                    <a:lstStyle/>
                    <a:p>
                      <a:r>
                        <a:rPr lang="en-US" sz="1200" dirty="0">
                          <a:latin typeface="Arial" charset="0"/>
                          <a:ea typeface="Arial" charset="0"/>
                          <a:cs typeface="Arial" charset="0"/>
                        </a:rPr>
                        <a:t>Ninja</a:t>
                      </a:r>
                    </a:p>
                  </a:txBody>
                  <a:tcPr marL="68580" marR="68580" marT="34290" marB="34290"/>
                </a:tc>
                <a:tc>
                  <a:txBody>
                    <a:bodyPr/>
                    <a:lstStyle/>
                    <a:p>
                      <a:r>
                        <a:rPr lang="en-US" sz="1200" dirty="0">
                          <a:latin typeface="Arial" charset="0"/>
                          <a:ea typeface="Arial" charset="0"/>
                          <a:cs typeface="Arial" charset="0"/>
                        </a:rPr>
                        <a:t>81Gb</a:t>
                      </a:r>
                    </a:p>
                  </a:txBody>
                  <a:tcPr marL="68580" marR="68580" marT="34290" marB="34290"/>
                </a:tc>
                <a:tc>
                  <a:txBody>
                    <a:bodyPr/>
                    <a:lstStyle/>
                    <a:p>
                      <a:r>
                        <a:rPr lang="en-US" sz="1200" dirty="0">
                          <a:latin typeface="Arial" charset="0"/>
                          <a:ea typeface="Arial" charset="0"/>
                          <a:cs typeface="Arial" charset="0"/>
                        </a:rPr>
                        <a:t>36Kb</a:t>
                      </a:r>
                    </a:p>
                  </a:txBody>
                  <a:tcPr marL="68580" marR="68580" marT="34290" marB="34290"/>
                </a:tc>
                <a:tc>
                  <a:txBody>
                    <a:bodyPr/>
                    <a:lstStyle/>
                    <a:p>
                      <a:r>
                        <a:rPr lang="en-US" sz="1200" dirty="0">
                          <a:latin typeface="Arial" charset="0"/>
                          <a:ea typeface="Arial" charset="0"/>
                          <a:cs typeface="Arial" charset="0"/>
                        </a:rPr>
                        <a:t>0.4Gb (0.4%)</a:t>
                      </a:r>
                    </a:p>
                  </a:txBody>
                  <a:tcPr marL="68580" marR="68580" marT="34290" marB="34290"/>
                </a:tc>
                <a:tc>
                  <a:txBody>
                    <a:bodyPr/>
                    <a:lstStyle/>
                    <a:p>
                      <a:r>
                        <a:rPr lang="en-US" sz="1200" dirty="0">
                          <a:latin typeface="Arial" charset="0"/>
                          <a:ea typeface="Arial" charset="0"/>
                          <a:cs typeface="Arial" charset="0"/>
                        </a:rPr>
                        <a:t>0.6Mb(0.0007%)</a:t>
                      </a:r>
                    </a:p>
                  </a:txBody>
                  <a:tcPr marL="68580" marR="68580" marT="34290" marB="34290"/>
                </a:tc>
                <a:extLst>
                  <a:ext uri="{0D108BD9-81ED-4DB2-BD59-A6C34878D82A}">
                    <a16:rowId xmlns:a16="http://schemas.microsoft.com/office/drawing/2014/main" val="10001"/>
                  </a:ext>
                </a:extLst>
              </a:tr>
              <a:tr h="294780">
                <a:tc>
                  <a:txBody>
                    <a:bodyPr/>
                    <a:lstStyle/>
                    <a:p>
                      <a:r>
                        <a:rPr lang="en-US" sz="1200" dirty="0">
                          <a:latin typeface="Arial" charset="0"/>
                          <a:ea typeface="Arial" charset="0"/>
                          <a:cs typeface="Arial" charset="0"/>
                        </a:rPr>
                        <a:t>US96UC23</a:t>
                      </a:r>
                    </a:p>
                  </a:txBody>
                  <a:tcPr marL="68580" marR="68580" marT="34290" marB="34290"/>
                </a:tc>
                <a:tc>
                  <a:txBody>
                    <a:bodyPr/>
                    <a:lstStyle/>
                    <a:p>
                      <a:r>
                        <a:rPr lang="en-US" sz="1200" dirty="0">
                          <a:latin typeface="Arial" charset="0"/>
                          <a:ea typeface="Arial" charset="0"/>
                          <a:cs typeface="Arial" charset="0"/>
                        </a:rPr>
                        <a:t>52Gb</a:t>
                      </a:r>
                    </a:p>
                  </a:txBody>
                  <a:tcPr marL="68580" marR="68580" marT="34290" marB="34290"/>
                </a:tc>
                <a:tc>
                  <a:txBody>
                    <a:bodyPr/>
                    <a:lstStyle/>
                    <a:p>
                      <a:r>
                        <a:rPr lang="en-US" sz="1200" dirty="0">
                          <a:latin typeface="Arial" charset="0"/>
                          <a:ea typeface="Arial" charset="0"/>
                          <a:cs typeface="Arial" charset="0"/>
                        </a:rPr>
                        <a:t>36Kb</a:t>
                      </a:r>
                    </a:p>
                  </a:txBody>
                  <a:tcPr marL="68580" marR="68580" marT="34290" marB="34290"/>
                </a:tc>
                <a:tc>
                  <a:txBody>
                    <a:bodyPr/>
                    <a:lstStyle/>
                    <a:p>
                      <a:r>
                        <a:rPr lang="en-US" sz="1200" dirty="0">
                          <a:latin typeface="Arial" charset="0"/>
                          <a:ea typeface="Arial" charset="0"/>
                          <a:cs typeface="Arial" charset="0"/>
                        </a:rPr>
                        <a:t>0.3Gb (0.6%)</a:t>
                      </a:r>
                    </a:p>
                  </a:txBody>
                  <a:tcPr marL="68580" marR="68580" marT="34290" marB="34290"/>
                </a:tc>
                <a:tc>
                  <a:txBody>
                    <a:bodyPr/>
                    <a:lstStyle/>
                    <a:p>
                      <a:r>
                        <a:rPr lang="en-US" sz="1200" dirty="0">
                          <a:latin typeface="Arial" charset="0"/>
                          <a:ea typeface="Arial" charset="0"/>
                          <a:cs typeface="Arial" charset="0"/>
                        </a:rPr>
                        <a:t>0.6Mb(0.001%)</a:t>
                      </a:r>
                    </a:p>
                  </a:txBody>
                  <a:tcPr marL="68580" marR="68580" marT="34290" marB="34290"/>
                </a:tc>
                <a:extLst>
                  <a:ext uri="{0D108BD9-81ED-4DB2-BD59-A6C34878D82A}">
                    <a16:rowId xmlns:a16="http://schemas.microsoft.com/office/drawing/2014/main" val="10002"/>
                  </a:ext>
                </a:extLst>
              </a:tr>
              <a:tr h="294780">
                <a:tc>
                  <a:txBody>
                    <a:bodyPr/>
                    <a:lstStyle/>
                    <a:p>
                      <a:r>
                        <a:rPr lang="en-US" sz="1200" dirty="0">
                          <a:latin typeface="Arial" charset="0"/>
                          <a:ea typeface="Arial" charset="0"/>
                          <a:cs typeface="Arial" charset="0"/>
                        </a:rPr>
                        <a:t>Pi251246</a:t>
                      </a:r>
                    </a:p>
                  </a:txBody>
                  <a:tcPr marL="68580" marR="68580" marT="34290" marB="34290"/>
                </a:tc>
                <a:tc>
                  <a:txBody>
                    <a:bodyPr/>
                    <a:lstStyle/>
                    <a:p>
                      <a:r>
                        <a:rPr lang="en-US" sz="1200" dirty="0">
                          <a:latin typeface="Arial" charset="0"/>
                          <a:ea typeface="Arial" charset="0"/>
                          <a:cs typeface="Arial" charset="0"/>
                        </a:rPr>
                        <a:t>94Gb</a:t>
                      </a:r>
                    </a:p>
                  </a:txBody>
                  <a:tcPr marL="68580" marR="68580" marT="34290" marB="34290"/>
                </a:tc>
                <a:tc>
                  <a:txBody>
                    <a:bodyPr/>
                    <a:lstStyle/>
                    <a:p>
                      <a:r>
                        <a:rPr lang="en-US" sz="1200" dirty="0">
                          <a:latin typeface="Arial" charset="0"/>
                          <a:ea typeface="Arial" charset="0"/>
                          <a:cs typeface="Arial" charset="0"/>
                        </a:rPr>
                        <a:t>37Kb</a:t>
                      </a:r>
                    </a:p>
                  </a:txBody>
                  <a:tcPr marL="68580" marR="68580" marT="34290" marB="34290"/>
                </a:tc>
                <a:tc>
                  <a:txBody>
                    <a:bodyPr/>
                    <a:lstStyle/>
                    <a:p>
                      <a:r>
                        <a:rPr lang="en-US" sz="1200" dirty="0">
                          <a:latin typeface="Arial" charset="0"/>
                          <a:ea typeface="Arial" charset="0"/>
                          <a:cs typeface="Arial" charset="0"/>
                        </a:rPr>
                        <a:t>0.6Gb</a:t>
                      </a:r>
                      <a:r>
                        <a:rPr lang="en-US" sz="1200" baseline="0" dirty="0">
                          <a:latin typeface="Arial" charset="0"/>
                          <a:ea typeface="Arial" charset="0"/>
                          <a:cs typeface="Arial" charset="0"/>
                        </a:rPr>
                        <a:t> (0.6%)</a:t>
                      </a:r>
                      <a:endParaRPr lang="en-US" sz="1200" dirty="0">
                        <a:latin typeface="Arial" charset="0"/>
                        <a:ea typeface="Arial" charset="0"/>
                        <a:cs typeface="Arial" charset="0"/>
                      </a:endParaRPr>
                    </a:p>
                  </a:txBody>
                  <a:tcPr marL="68580" marR="68580" marT="34290" marB="34290"/>
                </a:tc>
                <a:tc>
                  <a:txBody>
                    <a:bodyPr/>
                    <a:lstStyle/>
                    <a:p>
                      <a:r>
                        <a:rPr lang="en-US" sz="1200" dirty="0">
                          <a:latin typeface="Arial" charset="0"/>
                          <a:ea typeface="Arial" charset="0"/>
                          <a:cs typeface="Arial" charset="0"/>
                        </a:rPr>
                        <a:t>4.6Mb (0.04%)</a:t>
                      </a:r>
                    </a:p>
                  </a:txBody>
                  <a:tcPr marL="68580" marR="68580" marT="34290" marB="34290"/>
                </a:tc>
                <a:extLst>
                  <a:ext uri="{0D108BD9-81ED-4DB2-BD59-A6C34878D82A}">
                    <a16:rowId xmlns:a16="http://schemas.microsoft.com/office/drawing/2014/main" val="10003"/>
                  </a:ext>
                </a:extLst>
              </a:tr>
              <a:tr h="294780">
                <a:tc>
                  <a:txBody>
                    <a:bodyPr/>
                    <a:lstStyle/>
                    <a:p>
                      <a:r>
                        <a:rPr lang="en-US" sz="1200" dirty="0" err="1">
                          <a:latin typeface="Arial" charset="0"/>
                          <a:ea typeface="Arial" charset="0"/>
                          <a:cs typeface="Arial" charset="0"/>
                        </a:rPr>
                        <a:t>Ar</a:t>
                      </a:r>
                      <a:r>
                        <a:rPr lang="en-US" sz="1200" dirty="0">
                          <a:latin typeface="Arial" charset="0"/>
                          <a:ea typeface="Arial" charset="0"/>
                          <a:cs typeface="Arial" charset="0"/>
                        </a:rPr>
                        <a:t> </a:t>
                      </a:r>
                      <a:r>
                        <a:rPr lang="en-US" sz="1200" dirty="0" err="1">
                          <a:latin typeface="Arial" charset="0"/>
                          <a:ea typeface="Arial" charset="0"/>
                          <a:cs typeface="Arial" charset="0"/>
                        </a:rPr>
                        <a:t>Seriola</a:t>
                      </a:r>
                      <a:endParaRPr lang="en-US" sz="1200" dirty="0">
                        <a:latin typeface="Arial" charset="0"/>
                        <a:ea typeface="Arial" charset="0"/>
                        <a:cs typeface="Arial" charset="0"/>
                      </a:endParaRPr>
                    </a:p>
                  </a:txBody>
                  <a:tcPr marL="68580" marR="68580" marT="34290" marB="34290"/>
                </a:tc>
                <a:tc>
                  <a:txBody>
                    <a:bodyPr/>
                    <a:lstStyle/>
                    <a:p>
                      <a:r>
                        <a:rPr lang="en-US" sz="1200" dirty="0">
                          <a:latin typeface="Arial" charset="0"/>
                          <a:ea typeface="Arial" charset="0"/>
                          <a:cs typeface="Arial" charset="0"/>
                        </a:rPr>
                        <a:t>98Gb</a:t>
                      </a:r>
                    </a:p>
                  </a:txBody>
                  <a:tcPr marL="68580" marR="68580" marT="34290" marB="34290"/>
                </a:tc>
                <a:tc>
                  <a:txBody>
                    <a:bodyPr/>
                    <a:lstStyle/>
                    <a:p>
                      <a:r>
                        <a:rPr lang="en-US" sz="1200" dirty="0">
                          <a:latin typeface="Arial" charset="0"/>
                          <a:ea typeface="Arial" charset="0"/>
                          <a:cs typeface="Arial" charset="0"/>
                        </a:rPr>
                        <a:t>37Kb</a:t>
                      </a:r>
                    </a:p>
                  </a:txBody>
                  <a:tcPr marL="68580" marR="68580" marT="34290" marB="34290"/>
                </a:tc>
                <a:tc>
                  <a:txBody>
                    <a:bodyPr/>
                    <a:lstStyle/>
                    <a:p>
                      <a:r>
                        <a:rPr lang="en-US" sz="1200" dirty="0">
                          <a:latin typeface="Arial" charset="0"/>
                          <a:ea typeface="Arial" charset="0"/>
                          <a:cs typeface="Arial" charset="0"/>
                        </a:rPr>
                        <a:t>0.8Gb (0.8%)</a:t>
                      </a:r>
                    </a:p>
                  </a:txBody>
                  <a:tcPr marL="68580" marR="68580" marT="34290" marB="34290"/>
                </a:tc>
                <a:tc>
                  <a:txBody>
                    <a:bodyPr/>
                    <a:lstStyle/>
                    <a:p>
                      <a:r>
                        <a:rPr lang="en-US" sz="1200" dirty="0">
                          <a:latin typeface="Arial" charset="0"/>
                          <a:ea typeface="Arial" charset="0"/>
                          <a:cs typeface="Arial" charset="0"/>
                        </a:rPr>
                        <a:t>7.1Mb(0.007%)</a:t>
                      </a:r>
                    </a:p>
                  </a:txBody>
                  <a:tcPr marL="68580" marR="68580" marT="34290" marB="34290"/>
                </a:tc>
                <a:extLst>
                  <a:ext uri="{0D108BD9-81ED-4DB2-BD59-A6C34878D82A}">
                    <a16:rowId xmlns:a16="http://schemas.microsoft.com/office/drawing/2014/main" val="10004"/>
                  </a:ext>
                </a:extLst>
              </a:tr>
              <a:tr h="434340">
                <a:tc>
                  <a:txBody>
                    <a:bodyPr/>
                    <a:lstStyle/>
                    <a:p>
                      <a:r>
                        <a:rPr lang="en-US" sz="1200" dirty="0">
                          <a:latin typeface="Arial" charset="0"/>
                          <a:ea typeface="Arial" charset="0"/>
                          <a:cs typeface="Arial" charset="0"/>
                        </a:rPr>
                        <a:t>Salinas</a:t>
                      </a:r>
                    </a:p>
                  </a:txBody>
                  <a:tcPr marL="68580" marR="68580" marT="34290" marB="34290"/>
                </a:tc>
                <a:tc>
                  <a:txBody>
                    <a:bodyPr/>
                    <a:lstStyle/>
                    <a:p>
                      <a:r>
                        <a:rPr lang="en-US" sz="1200" dirty="0">
                          <a:latin typeface="Arial" charset="0"/>
                          <a:ea typeface="Arial" charset="0"/>
                          <a:cs typeface="Arial" charset="0"/>
                        </a:rPr>
                        <a:t>93Gb</a:t>
                      </a:r>
                    </a:p>
                  </a:txBody>
                  <a:tcPr marL="68580" marR="68580" marT="34290" marB="34290"/>
                </a:tc>
                <a:tc>
                  <a:txBody>
                    <a:bodyPr/>
                    <a:lstStyle/>
                    <a:p>
                      <a:r>
                        <a:rPr lang="en-US" sz="1200" dirty="0">
                          <a:latin typeface="Arial" charset="0"/>
                          <a:ea typeface="Arial" charset="0"/>
                          <a:cs typeface="Arial" charset="0"/>
                        </a:rPr>
                        <a:t>27Kb</a:t>
                      </a:r>
                    </a:p>
                  </a:txBody>
                  <a:tcPr marL="68580" marR="68580" marT="34290" marB="34290"/>
                </a:tc>
                <a:tc>
                  <a:txBody>
                    <a:bodyPr/>
                    <a:lstStyle/>
                    <a:p>
                      <a:r>
                        <a:rPr lang="en-US" sz="1200" dirty="0">
                          <a:latin typeface="Arial" charset="0"/>
                          <a:ea typeface="Arial" charset="0"/>
                          <a:cs typeface="Arial" charset="0"/>
                        </a:rPr>
                        <a:t>0.1Gb (0.19%)</a:t>
                      </a:r>
                    </a:p>
                  </a:txBody>
                  <a:tcPr marL="68580" marR="68580" marT="34290" marB="34290"/>
                </a:tc>
                <a:tc>
                  <a:txBody>
                    <a:bodyPr/>
                    <a:lstStyle/>
                    <a:p>
                      <a:r>
                        <a:rPr lang="en-US" sz="1200" dirty="0">
                          <a:latin typeface="Arial" charset="0"/>
                          <a:ea typeface="Arial" charset="0"/>
                          <a:cs typeface="Arial" charset="0"/>
                        </a:rPr>
                        <a:t>0.4Mb</a:t>
                      </a:r>
                      <a:r>
                        <a:rPr lang="en-US" sz="1200" baseline="0" dirty="0">
                          <a:latin typeface="Arial" charset="0"/>
                          <a:ea typeface="Arial" charset="0"/>
                          <a:cs typeface="Arial" charset="0"/>
                        </a:rPr>
                        <a:t> (0.0004%)</a:t>
                      </a:r>
                      <a:endParaRPr lang="en-US" sz="1200" dirty="0">
                        <a:latin typeface="Arial" charset="0"/>
                        <a:ea typeface="Arial" charset="0"/>
                        <a:cs typeface="Arial"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6" name="TextBox 5"/>
          <p:cNvSpPr txBox="1"/>
          <p:nvPr/>
        </p:nvSpPr>
        <p:spPr>
          <a:xfrm>
            <a:off x="1816554" y="542926"/>
            <a:ext cx="5384346" cy="584775"/>
          </a:xfrm>
          <a:prstGeom prst="rect">
            <a:avLst/>
          </a:prstGeom>
          <a:noFill/>
        </p:spPr>
        <p:txBody>
          <a:bodyPr wrap="square" rtlCol="0">
            <a:spAutoFit/>
          </a:bodyPr>
          <a:lstStyle/>
          <a:p>
            <a:r>
              <a:rPr lang="en-US" sz="3200" b="1" dirty="0" err="1">
                <a:solidFill>
                  <a:schemeClr val="accent5">
                    <a:lumMod val="50000"/>
                  </a:schemeClr>
                </a:solidFill>
                <a:latin typeface="Arial" charset="0"/>
                <a:ea typeface="Arial" charset="0"/>
                <a:cs typeface="Arial" charset="0"/>
              </a:rPr>
              <a:t>PromethION</a:t>
            </a:r>
            <a:r>
              <a:rPr lang="en-US" sz="3200" b="1" dirty="0">
                <a:solidFill>
                  <a:schemeClr val="accent5">
                    <a:lumMod val="50000"/>
                  </a:schemeClr>
                </a:solidFill>
                <a:latin typeface="Arial" charset="0"/>
                <a:ea typeface="Arial" charset="0"/>
                <a:cs typeface="Arial" charset="0"/>
              </a:rPr>
              <a:t> run results</a:t>
            </a:r>
          </a:p>
        </p:txBody>
      </p:sp>
      <p:sp>
        <p:nvSpPr>
          <p:cNvPr id="7" name="TextBox 6"/>
          <p:cNvSpPr txBox="1"/>
          <p:nvPr/>
        </p:nvSpPr>
        <p:spPr>
          <a:xfrm>
            <a:off x="3373906" y="5122122"/>
            <a:ext cx="3114955" cy="369332"/>
          </a:xfrm>
          <a:prstGeom prst="rect">
            <a:avLst/>
          </a:prstGeom>
          <a:noFill/>
        </p:spPr>
        <p:txBody>
          <a:bodyPr wrap="none" rtlCol="0">
            <a:spAutoFit/>
          </a:bodyPr>
          <a:lstStyle/>
          <a:p>
            <a:r>
              <a:rPr lang="en-US" dirty="0">
                <a:latin typeface="Arial" charset="0"/>
                <a:ea typeface="Arial" charset="0"/>
                <a:cs typeface="Arial" charset="0"/>
              </a:rPr>
              <a:t>Longest read ~200Kb range </a:t>
            </a:r>
          </a:p>
        </p:txBody>
      </p:sp>
    </p:spTree>
    <p:extLst>
      <p:ext uri="{BB962C8B-B14F-4D97-AF65-F5344CB8AC3E}">
        <p14:creationId xmlns:p14="http://schemas.microsoft.com/office/powerpoint/2010/main" val="484197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843"/>
            <a:ext cx="7442200" cy="612498"/>
          </a:xfrm>
        </p:spPr>
        <p:txBody>
          <a:bodyPr/>
          <a:lstStyle/>
          <a:p>
            <a:r>
              <a:rPr lang="en-US" dirty="0"/>
              <a:t>Complementary Approaches</a:t>
            </a:r>
          </a:p>
        </p:txBody>
      </p:sp>
      <p:graphicFrame>
        <p:nvGraphicFramePr>
          <p:cNvPr id="9" name="Content Placeholder 8">
            <a:extLst>
              <a:ext uri="{FF2B5EF4-FFF2-40B4-BE49-F238E27FC236}">
                <a16:creationId xmlns:a16="http://schemas.microsoft.com/office/drawing/2014/main" id="{10CF1BA8-CBCE-4676-B11F-35FEF66D1935}"/>
              </a:ext>
            </a:extLst>
          </p:cNvPr>
          <p:cNvGraphicFramePr>
            <a:graphicFrameLocks noGrp="1"/>
          </p:cNvGraphicFramePr>
          <p:nvPr>
            <p:ph idx="1"/>
          </p:nvPr>
        </p:nvGraphicFramePr>
        <p:xfrm>
          <a:off x="282344" y="1122590"/>
          <a:ext cx="8253415" cy="5257801"/>
        </p:xfrm>
        <a:graphic>
          <a:graphicData uri="http://schemas.openxmlformats.org/drawingml/2006/table">
            <a:tbl>
              <a:tblPr firstRow="1" bandRow="1">
                <a:tableStyleId>{5C22544A-7EE6-4342-B048-85BDC9FD1C3A}</a:tableStyleId>
              </a:tblPr>
              <a:tblGrid>
                <a:gridCol w="1879020">
                  <a:extLst>
                    <a:ext uri="{9D8B030D-6E8A-4147-A177-3AD203B41FA5}">
                      <a16:colId xmlns:a16="http://schemas.microsoft.com/office/drawing/2014/main" val="287453829"/>
                    </a:ext>
                  </a:extLst>
                </a:gridCol>
                <a:gridCol w="2116870">
                  <a:extLst>
                    <a:ext uri="{9D8B030D-6E8A-4147-A177-3AD203B41FA5}">
                      <a16:colId xmlns:a16="http://schemas.microsoft.com/office/drawing/2014/main" val="340021484"/>
                    </a:ext>
                  </a:extLst>
                </a:gridCol>
                <a:gridCol w="2116870">
                  <a:extLst>
                    <a:ext uri="{9D8B030D-6E8A-4147-A177-3AD203B41FA5}">
                      <a16:colId xmlns:a16="http://schemas.microsoft.com/office/drawing/2014/main" val="2781905663"/>
                    </a:ext>
                  </a:extLst>
                </a:gridCol>
                <a:gridCol w="2140655">
                  <a:extLst>
                    <a:ext uri="{9D8B030D-6E8A-4147-A177-3AD203B41FA5}">
                      <a16:colId xmlns:a16="http://schemas.microsoft.com/office/drawing/2014/main" val="3546966897"/>
                    </a:ext>
                  </a:extLst>
                </a:gridCol>
              </a:tblGrid>
              <a:tr h="572155">
                <a:tc>
                  <a:txBody>
                    <a:bodyPr/>
                    <a:lstStyle/>
                    <a:p>
                      <a:pPr algn="l" rtl="0" fontAlgn="t"/>
                      <a:r>
                        <a:rPr lang="en-US" sz="1500" u="none" strike="noStrike">
                          <a:effectLst/>
                        </a:rPr>
                        <a:t>Illumina</a:t>
                      </a:r>
                      <a:endParaRPr lang="en-US" sz="1500" b="1" i="0" u="none" strike="noStrike">
                        <a:solidFill>
                          <a:srgbClr val="FFFFFF"/>
                        </a:solidFill>
                        <a:effectLst/>
                        <a:latin typeface="Calibri" panose="020F0502020204030204" pitchFamily="34" charset="0"/>
                      </a:endParaRPr>
                    </a:p>
                  </a:txBody>
                  <a:tcPr marL="5184" marR="5184" marT="5184" marB="0"/>
                </a:tc>
                <a:tc>
                  <a:txBody>
                    <a:bodyPr/>
                    <a:lstStyle/>
                    <a:p>
                      <a:pPr algn="l" rtl="0" fontAlgn="t"/>
                      <a:r>
                        <a:rPr lang="en-US" sz="1500" u="none" strike="noStrike">
                          <a:effectLst/>
                        </a:rPr>
                        <a:t>PacBio CLR</a:t>
                      </a:r>
                      <a:endParaRPr lang="en-US" sz="1500" b="1" i="0" u="none" strike="noStrike">
                        <a:solidFill>
                          <a:srgbClr val="FFFFFF"/>
                        </a:solidFill>
                        <a:effectLst/>
                        <a:latin typeface="Calibri" panose="020F0502020204030204" pitchFamily="34" charset="0"/>
                      </a:endParaRPr>
                    </a:p>
                  </a:txBody>
                  <a:tcPr marL="5184" marR="5184" marT="5184" marB="0"/>
                </a:tc>
                <a:tc>
                  <a:txBody>
                    <a:bodyPr/>
                    <a:lstStyle/>
                    <a:p>
                      <a:pPr algn="l" rtl="0" fontAlgn="t"/>
                      <a:r>
                        <a:rPr lang="en-US" sz="1500" u="none" strike="noStrike">
                          <a:effectLst/>
                        </a:rPr>
                        <a:t>PacBio HiFi</a:t>
                      </a:r>
                      <a:endParaRPr lang="en-US" sz="1500" b="1" i="0" u="none" strike="noStrike">
                        <a:solidFill>
                          <a:srgbClr val="FFFFFF"/>
                        </a:solidFill>
                        <a:effectLst/>
                        <a:latin typeface="Calibri" panose="020F0502020204030204" pitchFamily="34" charset="0"/>
                      </a:endParaRPr>
                    </a:p>
                  </a:txBody>
                  <a:tcPr marL="5184" marR="5184" marT="5184" marB="0"/>
                </a:tc>
                <a:tc>
                  <a:txBody>
                    <a:bodyPr/>
                    <a:lstStyle/>
                    <a:p>
                      <a:pPr algn="l" rtl="0" fontAlgn="t"/>
                      <a:r>
                        <a:rPr lang="en-US" sz="1500" u="none" strike="noStrike">
                          <a:effectLst/>
                        </a:rPr>
                        <a:t>PromethION Nanopore</a:t>
                      </a:r>
                      <a:endParaRPr lang="en-US" sz="1500" b="1" i="0" u="none" strike="noStrike">
                        <a:solidFill>
                          <a:srgbClr val="FFFFFF"/>
                        </a:solidFill>
                        <a:effectLst/>
                        <a:latin typeface="Calibri" panose="020F0502020204030204" pitchFamily="34" charset="0"/>
                      </a:endParaRPr>
                    </a:p>
                  </a:txBody>
                  <a:tcPr marL="5184" marR="5184" marT="5184" marB="0"/>
                </a:tc>
                <a:extLst>
                  <a:ext uri="{0D108BD9-81ED-4DB2-BD59-A6C34878D82A}">
                    <a16:rowId xmlns:a16="http://schemas.microsoft.com/office/drawing/2014/main" val="2321237968"/>
                  </a:ext>
                </a:extLst>
              </a:tr>
              <a:tr h="837153">
                <a:tc>
                  <a:txBody>
                    <a:bodyPr/>
                    <a:lstStyle/>
                    <a:p>
                      <a:pPr algn="l" rtl="0" fontAlgn="t"/>
                      <a:r>
                        <a:rPr lang="en-US" sz="1300" u="none" strike="noStrike">
                          <a:effectLst/>
                        </a:rPr>
                        <a:t>Still-imaging of clusters (~1000 clonal molecules)</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Video recordings fluorescence of single molecules</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Video recordings fluorescence of single molecules</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Recording of electric current through pores</a:t>
                      </a:r>
                      <a:endParaRPr lang="en-US" sz="1300" b="0" i="0" u="none" strike="noStrike">
                        <a:solidFill>
                          <a:srgbClr val="000000"/>
                        </a:solidFill>
                        <a:effectLst/>
                        <a:latin typeface="Calibri" panose="020F0502020204030204" pitchFamily="34" charset="0"/>
                      </a:endParaRPr>
                    </a:p>
                  </a:txBody>
                  <a:tcPr marL="5184" marR="5184" marT="5184" marB="0"/>
                </a:tc>
                <a:extLst>
                  <a:ext uri="{0D108BD9-81ED-4DB2-BD59-A6C34878D82A}">
                    <a16:rowId xmlns:a16="http://schemas.microsoft.com/office/drawing/2014/main" val="3306018382"/>
                  </a:ext>
                </a:extLst>
              </a:tr>
              <a:tr h="511928">
                <a:tc>
                  <a:txBody>
                    <a:bodyPr/>
                    <a:lstStyle/>
                    <a:p>
                      <a:pPr algn="l" rtl="0" fontAlgn="t"/>
                      <a:r>
                        <a:rPr lang="en-US" sz="1300" u="none" strike="noStrike">
                          <a:effectLst/>
                        </a:rPr>
                        <a:t>Short reads   -  2x300 bp Miseq</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Up to 70 kb,   N50 25 kb</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Up to 20 kb,   N50 18</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Up to 100 kb,   N50 30 kb</a:t>
                      </a:r>
                      <a:endParaRPr lang="en-US" sz="1300" b="0" i="0" u="none" strike="noStrike">
                        <a:solidFill>
                          <a:srgbClr val="000000"/>
                        </a:solidFill>
                        <a:effectLst/>
                        <a:latin typeface="Calibri" panose="020F0502020204030204" pitchFamily="34" charset="0"/>
                      </a:endParaRPr>
                    </a:p>
                  </a:txBody>
                  <a:tcPr marL="5184" marR="5184" marT="5184" marB="0"/>
                </a:tc>
                <a:extLst>
                  <a:ext uri="{0D108BD9-81ED-4DB2-BD59-A6C34878D82A}">
                    <a16:rowId xmlns:a16="http://schemas.microsoft.com/office/drawing/2014/main" val="804171967"/>
                  </a:ext>
                </a:extLst>
              </a:tr>
              <a:tr h="511928">
                <a:tc>
                  <a:txBody>
                    <a:bodyPr/>
                    <a:lstStyle/>
                    <a:p>
                      <a:pPr algn="l" rtl="0" fontAlgn="t"/>
                      <a:r>
                        <a:rPr lang="en-US" sz="1300" u="none" strike="noStrike">
                          <a:effectLst/>
                        </a:rPr>
                        <a:t>Repeats are mostly not analyzable</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 spans retro elements</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accurate enough to assemble through REs</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spans retro elements</a:t>
                      </a:r>
                      <a:endParaRPr lang="en-US" sz="1300" b="0" i="0" u="none" strike="noStrike">
                        <a:solidFill>
                          <a:srgbClr val="000000"/>
                        </a:solidFill>
                        <a:effectLst/>
                        <a:latin typeface="Calibri" panose="020F0502020204030204" pitchFamily="34" charset="0"/>
                      </a:endParaRPr>
                    </a:p>
                  </a:txBody>
                  <a:tcPr marL="5184" marR="5184" marT="5184" marB="0"/>
                </a:tc>
                <a:extLst>
                  <a:ext uri="{0D108BD9-81ED-4DB2-BD59-A6C34878D82A}">
                    <a16:rowId xmlns:a16="http://schemas.microsoft.com/office/drawing/2014/main" val="3985785400"/>
                  </a:ext>
                </a:extLst>
              </a:tr>
              <a:tr h="511928">
                <a:tc>
                  <a:txBody>
                    <a:bodyPr/>
                    <a:lstStyle/>
                    <a:p>
                      <a:pPr algn="l" rtl="0" fontAlgn="t"/>
                      <a:r>
                        <a:rPr lang="en-US" sz="1300" u="none" strike="noStrike">
                          <a:effectLst/>
                        </a:rPr>
                        <a:t>High output  -  up to 2.4 Tb per lane</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up to 100 Gb per SMRT-cell</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up to 25 Gb HiFi data per cell</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Up to 100 Gb per flowcell</a:t>
                      </a:r>
                      <a:endParaRPr lang="en-US" sz="1300" b="0" i="0" u="none" strike="noStrike">
                        <a:solidFill>
                          <a:srgbClr val="000000"/>
                        </a:solidFill>
                        <a:effectLst/>
                        <a:latin typeface="Calibri" panose="020F0502020204030204" pitchFamily="34" charset="0"/>
                      </a:endParaRPr>
                    </a:p>
                  </a:txBody>
                  <a:tcPr marL="5184" marR="5184" marT="5184" marB="0"/>
                </a:tc>
                <a:extLst>
                  <a:ext uri="{0D108BD9-81ED-4DB2-BD59-A6C34878D82A}">
                    <a16:rowId xmlns:a16="http://schemas.microsoft.com/office/drawing/2014/main" val="3093180135"/>
                  </a:ext>
                </a:extLst>
              </a:tr>
              <a:tr h="511928">
                <a:tc>
                  <a:txBody>
                    <a:bodyPr/>
                    <a:lstStyle/>
                    <a:p>
                      <a:pPr algn="l" rtl="0" fontAlgn="t"/>
                      <a:r>
                        <a:rPr lang="en-US" sz="1300" u="none" strike="noStrike">
                          <a:effectLst/>
                        </a:rPr>
                        <a:t>High accuracy  ( &lt; 0.5 %)</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Raw data error rate 15 %</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CCS data &lt; 0.1%</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Raw data error rate 8 %</a:t>
                      </a:r>
                      <a:endParaRPr lang="en-US" sz="1300" b="0" i="0" u="none" strike="noStrike">
                        <a:solidFill>
                          <a:srgbClr val="000000"/>
                        </a:solidFill>
                        <a:effectLst/>
                        <a:latin typeface="Calibri" panose="020F0502020204030204" pitchFamily="34" charset="0"/>
                      </a:endParaRPr>
                    </a:p>
                  </a:txBody>
                  <a:tcPr marL="5184" marR="5184" marT="5184" marB="0"/>
                </a:tc>
                <a:extLst>
                  <a:ext uri="{0D108BD9-81ED-4DB2-BD59-A6C34878D82A}">
                    <a16:rowId xmlns:a16="http://schemas.microsoft.com/office/drawing/2014/main" val="758039966"/>
                  </a:ext>
                </a:extLst>
              </a:tr>
              <a:tr h="782948">
                <a:tc>
                  <a:txBody>
                    <a:bodyPr/>
                    <a:lstStyle/>
                    <a:p>
                      <a:pPr algn="l" rtl="0" fontAlgn="t"/>
                      <a:r>
                        <a:rPr lang="en-US" sz="1300" u="none" strike="noStrike">
                          <a:effectLst/>
                        </a:rPr>
                        <a:t>Considerable  base composition bias</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No base composition bias</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No base composition bias, but still mononucleotide repeat problem</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Some systematic errors,</a:t>
                      </a:r>
                      <a:endParaRPr lang="en-US" sz="1300" b="0" i="0" u="none" strike="noStrike">
                        <a:solidFill>
                          <a:srgbClr val="000000"/>
                        </a:solidFill>
                        <a:effectLst/>
                        <a:latin typeface="Calibri" panose="020F0502020204030204" pitchFamily="34" charset="0"/>
                      </a:endParaRPr>
                    </a:p>
                  </a:txBody>
                  <a:tcPr marL="5184" marR="5184" marT="5184" marB="0"/>
                </a:tc>
                <a:extLst>
                  <a:ext uri="{0D108BD9-81ED-4DB2-BD59-A6C34878D82A}">
                    <a16:rowId xmlns:a16="http://schemas.microsoft.com/office/drawing/2014/main" val="3354887404"/>
                  </a:ext>
                </a:extLst>
              </a:tr>
              <a:tr h="258975">
                <a:tc>
                  <a:txBody>
                    <a:bodyPr/>
                    <a:lstStyle/>
                    <a:p>
                      <a:pPr algn="l" rtl="0" fontAlgn="t"/>
                      <a:r>
                        <a:rPr lang="en-US" sz="1300" u="none" strike="noStrike">
                          <a:effectLst/>
                        </a:rPr>
                        <a:t>Very affordable</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Costs 3 to 5 times higher</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Costs 3 to 5 times higher</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Costs  2x higher</a:t>
                      </a:r>
                      <a:endParaRPr lang="en-US" sz="1300" b="0" i="0" u="none" strike="noStrike">
                        <a:solidFill>
                          <a:srgbClr val="000000"/>
                        </a:solidFill>
                        <a:effectLst/>
                        <a:latin typeface="Calibri" panose="020F0502020204030204" pitchFamily="34" charset="0"/>
                      </a:endParaRPr>
                    </a:p>
                  </a:txBody>
                  <a:tcPr marL="5184" marR="5184" marT="5184" marB="0"/>
                </a:tc>
                <a:extLst>
                  <a:ext uri="{0D108BD9-81ED-4DB2-BD59-A6C34878D82A}">
                    <a16:rowId xmlns:a16="http://schemas.microsoft.com/office/drawing/2014/main" val="3887263994"/>
                  </a:ext>
                </a:extLst>
              </a:tr>
              <a:tr h="758858">
                <a:tc>
                  <a:txBody>
                    <a:bodyPr/>
                    <a:lstStyle/>
                    <a:p>
                      <a:pPr algn="l" rtl="0" fontAlgn="t"/>
                      <a:r>
                        <a:rPr lang="en-US" sz="1300" u="none" strike="noStrike">
                          <a:effectLst/>
                        </a:rPr>
                        <a:t>De novo assemblies of  thousands of scaffolds</a:t>
                      </a:r>
                      <a:endParaRPr lang="en-US" sz="1300" b="0" i="1"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“Near perfect”  genome assemblies</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a:effectLst/>
                        </a:rPr>
                        <a:t>“Near perfect”  genome assemblies; lowest error rate</a:t>
                      </a:r>
                      <a:endParaRPr lang="en-US" sz="1300" b="0" i="0" u="none" strike="noStrike">
                        <a:solidFill>
                          <a:srgbClr val="000000"/>
                        </a:solidFill>
                        <a:effectLst/>
                        <a:latin typeface="Calibri" panose="020F0502020204030204" pitchFamily="34" charset="0"/>
                      </a:endParaRPr>
                    </a:p>
                  </a:txBody>
                  <a:tcPr marL="5184" marR="5184" marT="5184" marB="0"/>
                </a:tc>
                <a:tc>
                  <a:txBody>
                    <a:bodyPr/>
                    <a:lstStyle/>
                    <a:p>
                      <a:pPr algn="l" rtl="0" fontAlgn="t"/>
                      <a:r>
                        <a:rPr lang="en-US" sz="1300" u="none" strike="noStrike" dirty="0">
                          <a:effectLst/>
                        </a:rPr>
                        <a:t>“Near perfect”  genome assemblies with suppl. data; highest contiguity</a:t>
                      </a:r>
                      <a:endParaRPr lang="en-US" sz="1300" b="0" i="0" u="none" strike="noStrike" dirty="0">
                        <a:solidFill>
                          <a:srgbClr val="000000"/>
                        </a:solidFill>
                        <a:effectLst/>
                        <a:latin typeface="Calibri" panose="020F0502020204030204" pitchFamily="34" charset="0"/>
                      </a:endParaRPr>
                    </a:p>
                  </a:txBody>
                  <a:tcPr marL="5184" marR="5184" marT="5184" marB="0"/>
                </a:tc>
                <a:extLst>
                  <a:ext uri="{0D108BD9-81ED-4DB2-BD59-A6C34878D82A}">
                    <a16:rowId xmlns:a16="http://schemas.microsoft.com/office/drawing/2014/main" val="1258667379"/>
                  </a:ext>
                </a:extLst>
              </a:tr>
            </a:tbl>
          </a:graphicData>
        </a:graphic>
      </p:graphicFrame>
    </p:spTree>
    <p:extLst>
      <p:ext uri="{BB962C8B-B14F-4D97-AF65-F5344CB8AC3E}">
        <p14:creationId xmlns:p14="http://schemas.microsoft.com/office/powerpoint/2010/main" val="263210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ACAA-C460-4957-823F-F52084417E4D}"/>
              </a:ext>
            </a:extLst>
          </p:cNvPr>
          <p:cNvSpPr>
            <a:spLocks noGrp="1"/>
          </p:cNvSpPr>
          <p:nvPr>
            <p:ph type="title"/>
          </p:nvPr>
        </p:nvSpPr>
        <p:spPr/>
        <p:txBody>
          <a:bodyPr/>
          <a:lstStyle/>
          <a:p>
            <a:r>
              <a:rPr lang="en-US" dirty="0"/>
              <a:t>Strengths and weaknesses</a:t>
            </a:r>
            <a:br>
              <a:rPr lang="en-US" dirty="0"/>
            </a:br>
            <a:r>
              <a:rPr lang="en-US" sz="2400" dirty="0"/>
              <a:t>(diploid genomes)</a:t>
            </a:r>
          </a:p>
        </p:txBody>
      </p:sp>
      <p:graphicFrame>
        <p:nvGraphicFramePr>
          <p:cNvPr id="4" name="Content Placeholder 3">
            <a:extLst>
              <a:ext uri="{FF2B5EF4-FFF2-40B4-BE49-F238E27FC236}">
                <a16:creationId xmlns:a16="http://schemas.microsoft.com/office/drawing/2014/main" id="{EF3AA608-3CD4-4338-BE0A-618D183343C1}"/>
              </a:ext>
            </a:extLst>
          </p:cNvPr>
          <p:cNvGraphicFramePr>
            <a:graphicFrameLocks noGrp="1"/>
          </p:cNvGraphicFramePr>
          <p:nvPr>
            <p:ph idx="1"/>
            <p:extLst>
              <p:ext uri="{D42A27DB-BD31-4B8C-83A1-F6EECF244321}">
                <p14:modId xmlns:p14="http://schemas.microsoft.com/office/powerpoint/2010/main" val="1534612450"/>
              </p:ext>
            </p:extLst>
          </p:nvPr>
        </p:nvGraphicFramePr>
        <p:xfrm>
          <a:off x="499717" y="1516199"/>
          <a:ext cx="7442200" cy="2759723"/>
        </p:xfrm>
        <a:graphic>
          <a:graphicData uri="http://schemas.openxmlformats.org/drawingml/2006/table">
            <a:tbl>
              <a:tblPr firstRow="1" bandRow="1">
                <a:tableStyleId>{5C22544A-7EE6-4342-B048-85BDC9FD1C3A}</a:tableStyleId>
              </a:tblPr>
              <a:tblGrid>
                <a:gridCol w="1488440">
                  <a:extLst>
                    <a:ext uri="{9D8B030D-6E8A-4147-A177-3AD203B41FA5}">
                      <a16:colId xmlns:a16="http://schemas.microsoft.com/office/drawing/2014/main" val="4174740483"/>
                    </a:ext>
                  </a:extLst>
                </a:gridCol>
                <a:gridCol w="1493299">
                  <a:extLst>
                    <a:ext uri="{9D8B030D-6E8A-4147-A177-3AD203B41FA5}">
                      <a16:colId xmlns:a16="http://schemas.microsoft.com/office/drawing/2014/main" val="218650585"/>
                    </a:ext>
                  </a:extLst>
                </a:gridCol>
                <a:gridCol w="1483581">
                  <a:extLst>
                    <a:ext uri="{9D8B030D-6E8A-4147-A177-3AD203B41FA5}">
                      <a16:colId xmlns:a16="http://schemas.microsoft.com/office/drawing/2014/main" val="344541781"/>
                    </a:ext>
                  </a:extLst>
                </a:gridCol>
                <a:gridCol w="1488440">
                  <a:extLst>
                    <a:ext uri="{9D8B030D-6E8A-4147-A177-3AD203B41FA5}">
                      <a16:colId xmlns:a16="http://schemas.microsoft.com/office/drawing/2014/main" val="593127930"/>
                    </a:ext>
                  </a:extLst>
                </a:gridCol>
                <a:gridCol w="1488440">
                  <a:extLst>
                    <a:ext uri="{9D8B030D-6E8A-4147-A177-3AD203B41FA5}">
                      <a16:colId xmlns:a16="http://schemas.microsoft.com/office/drawing/2014/main" val="2672944582"/>
                    </a:ext>
                  </a:extLst>
                </a:gridCol>
              </a:tblGrid>
              <a:tr h="340972">
                <a:tc>
                  <a:txBody>
                    <a:bodyPr/>
                    <a:lstStyle/>
                    <a:p>
                      <a:endParaRPr lang="en-US" dirty="0"/>
                    </a:p>
                  </a:txBody>
                  <a:tcPr/>
                </a:tc>
                <a:tc>
                  <a:txBody>
                    <a:bodyPr/>
                    <a:lstStyle/>
                    <a:p>
                      <a:pPr algn="ctr"/>
                      <a:r>
                        <a:rPr lang="en-US" dirty="0"/>
                        <a:t>10X/TELL-Seq</a:t>
                      </a:r>
                    </a:p>
                  </a:txBody>
                  <a:tcPr/>
                </a:tc>
                <a:tc>
                  <a:txBody>
                    <a:bodyPr/>
                    <a:lstStyle/>
                    <a:p>
                      <a:pPr algn="ctr"/>
                      <a:r>
                        <a:rPr lang="en-US" dirty="0"/>
                        <a:t>Sequel CLR</a:t>
                      </a:r>
                    </a:p>
                  </a:txBody>
                  <a:tcPr/>
                </a:tc>
                <a:tc>
                  <a:txBody>
                    <a:bodyPr/>
                    <a:lstStyle/>
                    <a:p>
                      <a:pPr algn="ctr"/>
                      <a:r>
                        <a:rPr lang="en-US" dirty="0"/>
                        <a:t>Sequel </a:t>
                      </a:r>
                      <a:r>
                        <a:rPr lang="en-US" dirty="0">
                          <a:solidFill>
                            <a:schemeClr val="accent6">
                              <a:lumMod val="75000"/>
                            </a:schemeClr>
                          </a:solidFill>
                        </a:rPr>
                        <a:t>HiFi</a:t>
                      </a:r>
                    </a:p>
                  </a:txBody>
                  <a:tcPr/>
                </a:tc>
                <a:tc>
                  <a:txBody>
                    <a:bodyPr/>
                    <a:lstStyle/>
                    <a:p>
                      <a:pPr algn="ctr"/>
                      <a:r>
                        <a:rPr lang="en-US" dirty="0" err="1"/>
                        <a:t>PromethION</a:t>
                      </a:r>
                      <a:endParaRPr lang="en-US" dirty="0"/>
                    </a:p>
                  </a:txBody>
                  <a:tcPr/>
                </a:tc>
                <a:extLst>
                  <a:ext uri="{0D108BD9-81ED-4DB2-BD59-A6C34878D82A}">
                    <a16:rowId xmlns:a16="http://schemas.microsoft.com/office/drawing/2014/main" val="1499196700"/>
                  </a:ext>
                </a:extLst>
              </a:tr>
              <a:tr h="596701">
                <a:tc>
                  <a:txBody>
                    <a:bodyPr/>
                    <a:lstStyle/>
                    <a:p>
                      <a:r>
                        <a:rPr lang="en-US" dirty="0"/>
                        <a:t>Accuracy –single read</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dirty="0"/>
                        <a:t>2</a:t>
                      </a:r>
                    </a:p>
                  </a:txBody>
                  <a:tcPr/>
                </a:tc>
                <a:extLst>
                  <a:ext uri="{0D108BD9-81ED-4DB2-BD59-A6C34878D82A}">
                    <a16:rowId xmlns:a16="http://schemas.microsoft.com/office/drawing/2014/main" val="2606776698"/>
                  </a:ext>
                </a:extLst>
              </a:tr>
              <a:tr h="596701">
                <a:tc>
                  <a:txBody>
                    <a:bodyPr/>
                    <a:lstStyle/>
                    <a:p>
                      <a:r>
                        <a:rPr lang="en-US" dirty="0"/>
                        <a:t>Accuracy - consensus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4</a:t>
                      </a:r>
                    </a:p>
                    <a:p>
                      <a:pPr algn="ctr"/>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4</a:t>
                      </a:r>
                    </a:p>
                    <a:p>
                      <a:pPr algn="ctr"/>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4</a:t>
                      </a:r>
                    </a:p>
                    <a:p>
                      <a:pPr algn="ctr"/>
                      <a:endParaRPr lang="en-US" dirty="0"/>
                    </a:p>
                  </a:txBody>
                  <a:tcPr/>
                </a:tc>
                <a:tc>
                  <a:txBody>
                    <a:bodyPr/>
                    <a:lstStyle/>
                    <a:p>
                      <a:pPr algn="ctr"/>
                      <a:r>
                        <a:rPr lang="en-US" dirty="0"/>
                        <a:t>3</a:t>
                      </a:r>
                    </a:p>
                  </a:txBody>
                  <a:tcPr/>
                </a:tc>
                <a:extLst>
                  <a:ext uri="{0D108BD9-81ED-4DB2-BD59-A6C34878D82A}">
                    <a16:rowId xmlns:a16="http://schemas.microsoft.com/office/drawing/2014/main" val="3532880020"/>
                  </a:ext>
                </a:extLst>
              </a:tr>
              <a:tr h="340972">
                <a:tc>
                  <a:txBody>
                    <a:bodyPr/>
                    <a:lstStyle/>
                    <a:p>
                      <a:r>
                        <a:rPr lang="en-US" dirty="0"/>
                        <a:t>Contiguity</a:t>
                      </a:r>
                    </a:p>
                  </a:txBody>
                  <a:tcPr/>
                </a:tc>
                <a:tc>
                  <a:txBody>
                    <a:bodyPr/>
                    <a:lstStyle/>
                    <a:p>
                      <a:pPr algn="ctr"/>
                      <a:r>
                        <a:rPr lang="en-US" dirty="0"/>
                        <a:t>1-2 ?</a:t>
                      </a:r>
                    </a:p>
                  </a:txBody>
                  <a:tcPr/>
                </a:tc>
                <a:tc>
                  <a:txBody>
                    <a:bodyPr/>
                    <a:lstStyle/>
                    <a:p>
                      <a:pPr algn="ctr"/>
                      <a:r>
                        <a:rPr lang="en-US" dirty="0"/>
                        <a:t>3-4</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422799552"/>
                  </a:ext>
                </a:extLst>
              </a:tr>
              <a:tr h="34097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Yield/$</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4</a:t>
                      </a:r>
                    </a:p>
                  </a:txBody>
                  <a:tcPr/>
                </a:tc>
                <a:extLst>
                  <a:ext uri="{0D108BD9-81ED-4DB2-BD59-A6C34878D82A}">
                    <a16:rowId xmlns:a16="http://schemas.microsoft.com/office/drawing/2014/main" val="2452115480"/>
                  </a:ext>
                </a:extLst>
              </a:tr>
              <a:tr h="382283">
                <a:tc gridSpan="5">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508644233"/>
                  </a:ext>
                </a:extLst>
              </a:tr>
            </a:tbl>
          </a:graphicData>
        </a:graphic>
      </p:graphicFrame>
      <p:sp>
        <p:nvSpPr>
          <p:cNvPr id="3" name="TextBox 2">
            <a:extLst>
              <a:ext uri="{FF2B5EF4-FFF2-40B4-BE49-F238E27FC236}">
                <a16:creationId xmlns:a16="http://schemas.microsoft.com/office/drawing/2014/main" id="{F7FA7660-33FC-4937-AA21-5E98261BE933}"/>
              </a:ext>
            </a:extLst>
          </p:cNvPr>
          <p:cNvSpPr txBox="1"/>
          <p:nvPr/>
        </p:nvSpPr>
        <p:spPr>
          <a:xfrm>
            <a:off x="457200" y="4290062"/>
            <a:ext cx="763325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 many case the resulting assembly quality will depend on the DNA sample quality as well genome organization (repeat content/length).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Pacbio</a:t>
            </a:r>
            <a:r>
              <a:rPr lang="en-US" dirty="0"/>
              <a:t> relative even performance ( fish ?; jellyfish?)</a:t>
            </a:r>
          </a:p>
          <a:p>
            <a:pPr marL="285750" indent="-285750">
              <a:buFont typeface="Arial" panose="020B0604020202020204" pitchFamily="34" charset="0"/>
              <a:buChar char="•"/>
            </a:pPr>
            <a:r>
              <a:rPr lang="en-US" dirty="0"/>
              <a:t>Nanopore:  significant variance between organisms</a:t>
            </a:r>
            <a:br>
              <a:rPr lang="en-US" dirty="0"/>
            </a:br>
            <a:r>
              <a:rPr lang="en-US" dirty="0"/>
              <a:t>Plants ++;   birds -,  fish -, jellyfish -</a:t>
            </a:r>
          </a:p>
        </p:txBody>
      </p:sp>
    </p:spTree>
    <p:extLst>
      <p:ext uri="{BB962C8B-B14F-4D97-AF65-F5344CB8AC3E}">
        <p14:creationId xmlns:p14="http://schemas.microsoft.com/office/powerpoint/2010/main" val="271710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632840" y="1018020"/>
            <a:ext cx="5352747" cy="415498"/>
          </a:xfrm>
          <a:prstGeom prst="rect">
            <a:avLst/>
          </a:prstGeom>
          <a:noFill/>
        </p:spPr>
        <p:txBody>
          <a:bodyPr wrap="none" rtlCol="0">
            <a:spAutoFit/>
          </a:bodyPr>
          <a:lstStyle/>
          <a:p>
            <a:pPr algn="ctr"/>
            <a:r>
              <a:rPr lang="en-US" sz="2100" b="1" dirty="0">
                <a:solidFill>
                  <a:schemeClr val="accent1"/>
                </a:solidFill>
                <a:latin typeface="Arial" charset="0"/>
                <a:ea typeface="Arial" charset="0"/>
                <a:cs typeface="Arial" charset="0"/>
              </a:rPr>
              <a:t>How does nanopore sequencing work ? </a:t>
            </a:r>
          </a:p>
        </p:txBody>
      </p:sp>
      <p:pic>
        <p:nvPicPr>
          <p:cNvPr id="2050" name="Picture 2" descr="mage result for nanopore sequen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44" y="1897916"/>
            <a:ext cx="4273546" cy="4062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782315" y="2986138"/>
            <a:ext cx="1188392" cy="646331"/>
          </a:xfrm>
          <a:prstGeom prst="rect">
            <a:avLst/>
          </a:prstGeom>
          <a:noFill/>
        </p:spPr>
        <p:txBody>
          <a:bodyPr wrap="square" rtlCol="0">
            <a:spAutoFit/>
          </a:bodyPr>
          <a:lstStyle/>
          <a:p>
            <a:pPr algn="ctr"/>
            <a:r>
              <a:rPr lang="en-US" dirty="0">
                <a:latin typeface="Arial" charset="0"/>
                <a:ea typeface="Arial" charset="0"/>
                <a:cs typeface="Arial" charset="0"/>
              </a:rPr>
              <a:t>Raw data fast5</a:t>
            </a:r>
          </a:p>
        </p:txBody>
      </p:sp>
      <p:cxnSp>
        <p:nvCxnSpPr>
          <p:cNvPr id="8" name="Straight Arrow Connector 7"/>
          <p:cNvCxnSpPr/>
          <p:nvPr/>
        </p:nvCxnSpPr>
        <p:spPr>
          <a:xfrm>
            <a:off x="7861013" y="3469437"/>
            <a:ext cx="0" cy="993893"/>
          </a:xfrm>
          <a:prstGeom prst="straightConnector1">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82315" y="4656501"/>
            <a:ext cx="911456" cy="600164"/>
          </a:xfrm>
          <a:prstGeom prst="rect">
            <a:avLst/>
          </a:prstGeom>
          <a:noFill/>
        </p:spPr>
        <p:txBody>
          <a:bodyPr wrap="square" rtlCol="0">
            <a:spAutoFit/>
          </a:bodyPr>
          <a:lstStyle/>
          <a:p>
            <a:r>
              <a:rPr lang="en-US" sz="1500" dirty="0" err="1">
                <a:latin typeface="Arial" charset="0"/>
                <a:ea typeface="Arial" charset="0"/>
                <a:cs typeface="Arial" charset="0"/>
              </a:rPr>
              <a:t>fastq</a:t>
            </a:r>
            <a:endParaRPr lang="en-US" sz="1500" dirty="0">
              <a:latin typeface="Arial" charset="0"/>
              <a:ea typeface="Arial" charset="0"/>
              <a:cs typeface="Arial" charset="0"/>
            </a:endParaRPr>
          </a:p>
          <a:p>
            <a:r>
              <a:rPr lang="en-US" dirty="0">
                <a:latin typeface="Arial" charset="0"/>
                <a:ea typeface="Arial" charset="0"/>
                <a:cs typeface="Arial" charset="0"/>
              </a:rPr>
              <a:t>ATCG</a:t>
            </a:r>
          </a:p>
        </p:txBody>
      </p:sp>
      <p:sp>
        <p:nvSpPr>
          <p:cNvPr id="10" name="TextBox 9"/>
          <p:cNvSpPr txBox="1"/>
          <p:nvPr/>
        </p:nvSpPr>
        <p:spPr>
          <a:xfrm>
            <a:off x="7743921" y="3620859"/>
            <a:ext cx="1520737" cy="738664"/>
          </a:xfrm>
          <a:prstGeom prst="rect">
            <a:avLst/>
          </a:prstGeom>
          <a:noFill/>
        </p:spPr>
        <p:txBody>
          <a:bodyPr wrap="none" rtlCol="0">
            <a:spAutoFit/>
          </a:bodyPr>
          <a:lstStyle/>
          <a:p>
            <a:pPr algn="ctr"/>
            <a:r>
              <a:rPr lang="en-US" sz="1200" b="1" i="1" dirty="0" err="1">
                <a:latin typeface="Arial" charset="0"/>
                <a:ea typeface="Arial" charset="0"/>
                <a:cs typeface="Arial" charset="0"/>
              </a:rPr>
              <a:t>Basecaller</a:t>
            </a:r>
            <a:endParaRPr lang="en-US" sz="1200" b="1" i="1" dirty="0">
              <a:latin typeface="Arial" charset="0"/>
              <a:ea typeface="Arial" charset="0"/>
              <a:cs typeface="Arial" charset="0"/>
            </a:endParaRPr>
          </a:p>
          <a:p>
            <a:pPr algn="ctr"/>
            <a:r>
              <a:rPr lang="en-US" sz="1200" b="1" i="1" dirty="0">
                <a:latin typeface="Arial" charset="0"/>
                <a:ea typeface="Arial" charset="0"/>
                <a:cs typeface="Arial" charset="0"/>
              </a:rPr>
              <a:t>RNN, flip-flop</a:t>
            </a:r>
          </a:p>
          <a:p>
            <a:r>
              <a:rPr lang="en-US" i="1" dirty="0">
                <a:latin typeface="Arial" charset="0"/>
                <a:ea typeface="Arial" charset="0"/>
                <a:cs typeface="Arial" charset="0"/>
              </a:rPr>
              <a:t>Guppy 3.2.8 </a:t>
            </a:r>
          </a:p>
        </p:txBody>
      </p:sp>
      <p:pic>
        <p:nvPicPr>
          <p:cNvPr id="7" name="Picture 6"/>
          <p:cNvPicPr>
            <a:picLocks noChangeAspect="1"/>
          </p:cNvPicPr>
          <p:nvPr/>
        </p:nvPicPr>
        <p:blipFill>
          <a:blip r:embed="rId4"/>
          <a:stretch>
            <a:fillRect/>
          </a:stretch>
        </p:blipFill>
        <p:spPr>
          <a:xfrm>
            <a:off x="4975338" y="2599773"/>
            <a:ext cx="2806977" cy="2310644"/>
          </a:xfrm>
          <a:prstGeom prst="rect">
            <a:avLst/>
          </a:prstGeom>
        </p:spPr>
      </p:pic>
      <p:sp>
        <p:nvSpPr>
          <p:cNvPr id="11" name="TextBox 10"/>
          <p:cNvSpPr txBox="1"/>
          <p:nvPr/>
        </p:nvSpPr>
        <p:spPr>
          <a:xfrm>
            <a:off x="5781981" y="5403326"/>
            <a:ext cx="1787669" cy="369332"/>
          </a:xfrm>
          <a:prstGeom prst="rect">
            <a:avLst/>
          </a:prstGeom>
          <a:noFill/>
        </p:spPr>
        <p:txBody>
          <a:bodyPr wrap="none" rtlCol="0">
            <a:spAutoFit/>
          </a:bodyPr>
          <a:lstStyle/>
          <a:p>
            <a:r>
              <a:rPr lang="en-US">
                <a:latin typeface="Arial" charset="0"/>
                <a:ea typeface="Arial" charset="0"/>
                <a:cs typeface="Arial" charset="0"/>
              </a:rPr>
              <a:t>Huge data size </a:t>
            </a:r>
          </a:p>
        </p:txBody>
      </p:sp>
    </p:spTree>
    <p:extLst>
      <p:ext uri="{BB962C8B-B14F-4D97-AF65-F5344CB8AC3E}">
        <p14:creationId xmlns:p14="http://schemas.microsoft.com/office/powerpoint/2010/main" val="2073279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72590"/>
            <a:ext cx="7886700" cy="3617382"/>
          </a:xfrm>
        </p:spPr>
        <p:txBody>
          <a:bodyPr/>
          <a:lstStyle/>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p:txBody>
      </p:sp>
      <p:pic>
        <p:nvPicPr>
          <p:cNvPr id="3076" name="Picture 4" descr="ttp://ont-experimentcompanion-live.s3.amazonaws.com/2017/03/23/09/45/58/4def2e97-3d0d-405b-af0a-e327669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488" y="2366237"/>
            <a:ext cx="7641024" cy="38386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27146" y="1387843"/>
            <a:ext cx="4551560" cy="415498"/>
          </a:xfrm>
          <a:prstGeom prst="rect">
            <a:avLst/>
          </a:prstGeom>
          <a:noFill/>
        </p:spPr>
        <p:txBody>
          <a:bodyPr wrap="square" rtlCol="0">
            <a:spAutoFit/>
          </a:bodyPr>
          <a:lstStyle/>
          <a:p>
            <a:r>
              <a:rPr lang="en-US" sz="2100" dirty="0">
                <a:solidFill>
                  <a:srgbClr val="0070C0"/>
                </a:solidFill>
                <a:latin typeface="Arial" charset="0"/>
                <a:ea typeface="Arial" charset="0"/>
                <a:cs typeface="Arial" charset="0"/>
              </a:rPr>
              <a:t>non-random errors </a:t>
            </a:r>
          </a:p>
        </p:txBody>
      </p:sp>
    </p:spTree>
    <p:extLst>
      <p:ext uri="{BB962C8B-B14F-4D97-AF65-F5344CB8AC3E}">
        <p14:creationId xmlns:p14="http://schemas.microsoft.com/office/powerpoint/2010/main" val="159587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t="4756"/>
          <a:stretch/>
        </p:blipFill>
        <p:spPr>
          <a:xfrm>
            <a:off x="0" y="322488"/>
            <a:ext cx="8957336" cy="6458463"/>
          </a:xfrm>
          <a:prstGeom prst="rect">
            <a:avLst/>
          </a:prstGeom>
        </p:spPr>
      </p:pic>
      <p:sp>
        <p:nvSpPr>
          <p:cNvPr id="5" name="TextBox 4"/>
          <p:cNvSpPr txBox="1"/>
          <p:nvPr/>
        </p:nvSpPr>
        <p:spPr>
          <a:xfrm>
            <a:off x="174360" y="3643042"/>
            <a:ext cx="2140479" cy="1015663"/>
          </a:xfrm>
          <a:prstGeom prst="rect">
            <a:avLst/>
          </a:prstGeom>
          <a:noFill/>
        </p:spPr>
        <p:txBody>
          <a:bodyPr wrap="square" rtlCol="0">
            <a:spAutoFit/>
          </a:bodyPr>
          <a:lstStyle/>
          <a:p>
            <a:r>
              <a:rPr lang="en-US" sz="2000" dirty="0"/>
              <a:t>70 nm aperture</a:t>
            </a:r>
          </a:p>
          <a:p>
            <a:r>
              <a:rPr lang="en-US" sz="2000" dirty="0"/>
              <a:t>“Zero Mode Waveguide”</a:t>
            </a:r>
          </a:p>
        </p:txBody>
      </p:sp>
      <p:sp>
        <p:nvSpPr>
          <p:cNvPr id="7" name="Rectangle 6"/>
          <p:cNvSpPr/>
          <p:nvPr/>
        </p:nvSpPr>
        <p:spPr>
          <a:xfrm>
            <a:off x="8263467" y="-140603"/>
            <a:ext cx="880533" cy="505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36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SMRT-bell adapters</a:t>
            </a:r>
            <a:br>
              <a:rPr lang="en-US" dirty="0"/>
            </a:br>
            <a:r>
              <a:rPr lang="en-US" dirty="0"/>
              <a:t> circular sequencing</a:t>
            </a:r>
          </a:p>
        </p:txBody>
      </p:sp>
      <p:pic>
        <p:nvPicPr>
          <p:cNvPr id="4098" name="Picture 2" descr="http://files.pacb.com/software/smrtanalysis/2.2.0/doc/smrtportal/help/!SSL!/Webhelp/3Part_Reads_De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15234"/>
            <a:ext cx="7442200" cy="30958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EF8C8F-A1C1-4820-B482-B08697C4B4B9}"/>
              </a:ext>
            </a:extLst>
          </p:cNvPr>
          <p:cNvSpPr txBox="1"/>
          <p:nvPr/>
        </p:nvSpPr>
        <p:spPr>
          <a:xfrm>
            <a:off x="6168887" y="6394174"/>
            <a:ext cx="2107096" cy="369332"/>
          </a:xfrm>
          <a:prstGeom prst="rect">
            <a:avLst/>
          </a:prstGeom>
          <a:noFill/>
        </p:spPr>
        <p:txBody>
          <a:bodyPr wrap="square" rtlCol="0">
            <a:spAutoFit/>
          </a:bodyPr>
          <a:lstStyle/>
          <a:p>
            <a:r>
              <a:rPr lang="en-US" dirty="0">
                <a:solidFill>
                  <a:schemeClr val="tx1">
                    <a:lumMod val="65000"/>
                    <a:lumOff val="35000"/>
                  </a:schemeClr>
                </a:solidFill>
              </a:rPr>
              <a:t>Source: PacBio</a:t>
            </a:r>
          </a:p>
        </p:txBody>
      </p:sp>
    </p:spTree>
    <p:extLst>
      <p:ext uri="{BB962C8B-B14F-4D97-AF65-F5344CB8AC3E}">
        <p14:creationId xmlns:p14="http://schemas.microsoft.com/office/powerpoint/2010/main" val="387109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DNA Technologies &amp; Expression </a:t>
            </a:r>
            <a:r>
              <a:rPr lang="fr-FR" dirty="0" err="1"/>
              <a:t>Analysis</a:t>
            </a:r>
            <a:r>
              <a:rPr lang="fr-FR" dirty="0"/>
              <a:t> </a:t>
            </a:r>
            <a:r>
              <a:rPr lang="fr-FR" dirty="0" err="1"/>
              <a:t>Cores</a:t>
            </a:r>
            <a:endParaRPr lang="fr-FR" dirty="0"/>
          </a:p>
        </p:txBody>
      </p:sp>
      <p:sp>
        <p:nvSpPr>
          <p:cNvPr id="3" name="Content Placeholder 2"/>
          <p:cNvSpPr>
            <a:spLocks noGrp="1"/>
          </p:cNvSpPr>
          <p:nvPr>
            <p:ph idx="1"/>
          </p:nvPr>
        </p:nvSpPr>
        <p:spPr>
          <a:xfrm>
            <a:off x="457200" y="1638479"/>
            <a:ext cx="8129010" cy="4525963"/>
          </a:xfrm>
        </p:spPr>
        <p:txBody>
          <a:bodyPr/>
          <a:lstStyle/>
          <a:p>
            <a:r>
              <a:rPr lang="en-US" sz="2200" dirty="0">
                <a:solidFill>
                  <a:schemeClr val="tx1">
                    <a:lumMod val="75000"/>
                    <a:lumOff val="25000"/>
                  </a:schemeClr>
                </a:solidFill>
              </a:rPr>
              <a:t>HT Sequencing Illumina</a:t>
            </a:r>
          </a:p>
          <a:p>
            <a:r>
              <a:rPr lang="en-US" sz="2200" dirty="0">
                <a:solidFill>
                  <a:schemeClr val="tx1">
                    <a:lumMod val="75000"/>
                    <a:lumOff val="25000"/>
                  </a:schemeClr>
                </a:solidFill>
              </a:rPr>
              <a:t>Long-Read &amp; Linked Read Sequencing</a:t>
            </a:r>
            <a:br>
              <a:rPr lang="en-US" sz="2200" dirty="0">
                <a:solidFill>
                  <a:schemeClr val="tx1">
                    <a:lumMod val="75000"/>
                    <a:lumOff val="25000"/>
                  </a:schemeClr>
                </a:solidFill>
              </a:rPr>
            </a:br>
            <a:r>
              <a:rPr lang="en-US" sz="2200" dirty="0">
                <a:solidFill>
                  <a:schemeClr val="tx1">
                    <a:lumMod val="75000"/>
                    <a:lumOff val="25000"/>
                  </a:schemeClr>
                </a:solidFill>
              </a:rPr>
              <a:t>PacBio, </a:t>
            </a:r>
            <a:r>
              <a:rPr lang="en-US" sz="2200" dirty="0" err="1">
                <a:solidFill>
                  <a:schemeClr val="tx1">
                    <a:lumMod val="75000"/>
                    <a:lumOff val="25000"/>
                  </a:schemeClr>
                </a:solidFill>
              </a:rPr>
              <a:t>Oxoford</a:t>
            </a:r>
            <a:r>
              <a:rPr lang="en-US" sz="2200" dirty="0">
                <a:solidFill>
                  <a:schemeClr val="tx1">
                    <a:lumMod val="75000"/>
                    <a:lumOff val="25000"/>
                  </a:schemeClr>
                </a:solidFill>
              </a:rPr>
              <a:t> Nanopore, 10X Genomics</a:t>
            </a:r>
          </a:p>
          <a:p>
            <a:r>
              <a:rPr lang="en-US" sz="2200" dirty="0">
                <a:solidFill>
                  <a:schemeClr val="tx1">
                    <a:lumMod val="75000"/>
                    <a:lumOff val="25000"/>
                  </a:schemeClr>
                </a:solidFill>
              </a:rPr>
              <a:t>HMW DNA isolation</a:t>
            </a:r>
          </a:p>
          <a:p>
            <a:r>
              <a:rPr lang="en-US" sz="2200" dirty="0">
                <a:solidFill>
                  <a:schemeClr val="tx1">
                    <a:lumMod val="75000"/>
                    <a:lumOff val="25000"/>
                  </a:schemeClr>
                </a:solidFill>
              </a:rPr>
              <a:t>Illumina microarray  (genotyping) </a:t>
            </a:r>
          </a:p>
          <a:p>
            <a:endParaRPr lang="en-US" sz="2200" dirty="0">
              <a:solidFill>
                <a:schemeClr val="tx1">
                  <a:lumMod val="75000"/>
                  <a:lumOff val="25000"/>
                </a:schemeClr>
              </a:solidFill>
            </a:endParaRPr>
          </a:p>
          <a:p>
            <a:r>
              <a:rPr lang="en-US" sz="2200" dirty="0">
                <a:solidFill>
                  <a:schemeClr val="tx1">
                    <a:lumMod val="75000"/>
                    <a:lumOff val="25000"/>
                  </a:schemeClr>
                </a:solidFill>
              </a:rPr>
              <a:t>Consultations </a:t>
            </a:r>
            <a:r>
              <a:rPr lang="en-US" sz="2200" dirty="0">
                <a:solidFill>
                  <a:schemeClr val="tx1">
                    <a:lumMod val="75000"/>
                    <a:lumOff val="25000"/>
                  </a:schemeClr>
                </a:solidFill>
                <a:sym typeface="Wingdings" panose="05000000000000000000" pitchFamily="2" charset="2"/>
              </a:rPr>
              <a:t> Experimental Design</a:t>
            </a:r>
            <a:br>
              <a:rPr lang="en-US" sz="2200" dirty="0">
                <a:solidFill>
                  <a:schemeClr val="tx1">
                    <a:lumMod val="75000"/>
                    <a:lumOff val="25000"/>
                  </a:schemeClr>
                </a:solidFill>
                <a:sym typeface="Wingdings" panose="05000000000000000000" pitchFamily="2" charset="2"/>
              </a:rPr>
            </a:br>
            <a:r>
              <a:rPr lang="en-US" sz="2200" dirty="0">
                <a:solidFill>
                  <a:schemeClr val="tx1">
                    <a:lumMod val="75000"/>
                    <a:lumOff val="25000"/>
                  </a:schemeClr>
                </a:solidFill>
                <a:sym typeface="Wingdings" panose="05000000000000000000" pitchFamily="2" charset="2"/>
              </a:rPr>
              <a:t>(</a:t>
            </a:r>
            <a:r>
              <a:rPr lang="en-US" sz="2200" dirty="0">
                <a:solidFill>
                  <a:srgbClr val="00B050"/>
                </a:solidFill>
                <a:sym typeface="Wingdings" panose="05000000000000000000" pitchFamily="2" charset="2"/>
              </a:rPr>
              <a:t>Bioinformatics Core</a:t>
            </a:r>
            <a:r>
              <a:rPr lang="en-US" sz="2200" dirty="0">
                <a:solidFill>
                  <a:schemeClr val="tx1">
                    <a:lumMod val="75000"/>
                    <a:lumOff val="25000"/>
                  </a:schemeClr>
                </a:solidFill>
                <a:sym typeface="Wingdings" panose="05000000000000000000" pitchFamily="2" charset="2"/>
              </a:rPr>
              <a:t> &amp; </a:t>
            </a:r>
            <a:r>
              <a:rPr lang="en-US" sz="2200" dirty="0">
                <a:solidFill>
                  <a:srgbClr val="3760D5"/>
                </a:solidFill>
                <a:sym typeface="Wingdings" panose="05000000000000000000" pitchFamily="2" charset="2"/>
              </a:rPr>
              <a:t>DNA Tech Core</a:t>
            </a:r>
            <a:r>
              <a:rPr lang="en-US" sz="2200" dirty="0">
                <a:solidFill>
                  <a:schemeClr val="tx1">
                    <a:lumMod val="75000"/>
                    <a:lumOff val="25000"/>
                  </a:schemeClr>
                </a:solidFill>
                <a:sym typeface="Wingdings" panose="05000000000000000000" pitchFamily="2" charset="2"/>
              </a:rPr>
              <a:t>)</a:t>
            </a:r>
          </a:p>
          <a:p>
            <a:endParaRPr lang="en-US" sz="2200" dirty="0">
              <a:solidFill>
                <a:schemeClr val="tx1">
                  <a:lumMod val="75000"/>
                  <a:lumOff val="25000"/>
                </a:schemeClr>
              </a:solidFill>
            </a:endParaRPr>
          </a:p>
          <a:p>
            <a:r>
              <a:rPr lang="en-US" sz="2200" dirty="0">
                <a:solidFill>
                  <a:schemeClr val="tx1">
                    <a:lumMod val="75000"/>
                    <a:lumOff val="25000"/>
                  </a:schemeClr>
                </a:solidFill>
              </a:rPr>
              <a:t>introducing new technologies to the campus</a:t>
            </a:r>
          </a:p>
          <a:p>
            <a:r>
              <a:rPr lang="en-US" sz="2200" dirty="0">
                <a:solidFill>
                  <a:schemeClr val="tx1">
                    <a:lumMod val="75000"/>
                    <a:lumOff val="25000"/>
                  </a:schemeClr>
                </a:solidFill>
              </a:rPr>
              <a:t>shared equipment</a:t>
            </a:r>
          </a:p>
          <a:p>
            <a:r>
              <a:rPr lang="en-US" sz="2200" dirty="0">
                <a:solidFill>
                  <a:schemeClr val="tx1">
                    <a:lumMod val="75000"/>
                    <a:lumOff val="25000"/>
                  </a:schemeClr>
                </a:solidFill>
              </a:rPr>
              <a:t>teaching (workshops)</a:t>
            </a:r>
          </a:p>
        </p:txBody>
      </p:sp>
    </p:spTree>
    <p:extLst>
      <p:ext uri="{BB962C8B-B14F-4D97-AF65-F5344CB8AC3E}">
        <p14:creationId xmlns:p14="http://schemas.microsoft.com/office/powerpoint/2010/main" val="868494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CE2E-62A2-4567-AE6D-3494D142D7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5EE6C2-6F8F-4C46-ACDD-F80DAA93504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ABBB006-C387-4B05-9B9C-1456A1B75054}"/>
              </a:ext>
            </a:extLst>
          </p:cNvPr>
          <p:cNvPicPr>
            <a:picLocks noChangeAspect="1"/>
          </p:cNvPicPr>
          <p:nvPr/>
        </p:nvPicPr>
        <p:blipFill>
          <a:blip r:embed="rId2"/>
          <a:stretch>
            <a:fillRect/>
          </a:stretch>
        </p:blipFill>
        <p:spPr>
          <a:xfrm>
            <a:off x="0" y="1417566"/>
            <a:ext cx="9144000" cy="4022867"/>
          </a:xfrm>
          <a:prstGeom prst="rect">
            <a:avLst/>
          </a:prstGeom>
        </p:spPr>
      </p:pic>
    </p:spTree>
    <p:extLst>
      <p:ext uri="{BB962C8B-B14F-4D97-AF65-F5344CB8AC3E}">
        <p14:creationId xmlns:p14="http://schemas.microsoft.com/office/powerpoint/2010/main" val="3488600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2ACB-C0B7-4153-8F38-EA5EA5BA44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176B7A-FFE2-4369-926F-8EDAB8A9D1B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D628B70-16AD-4BB9-A3D7-3B10F87FCF69}"/>
              </a:ext>
            </a:extLst>
          </p:cNvPr>
          <p:cNvPicPr>
            <a:picLocks noChangeAspect="1"/>
          </p:cNvPicPr>
          <p:nvPr/>
        </p:nvPicPr>
        <p:blipFill>
          <a:blip r:embed="rId2"/>
          <a:stretch>
            <a:fillRect/>
          </a:stretch>
        </p:blipFill>
        <p:spPr>
          <a:xfrm>
            <a:off x="13422" y="0"/>
            <a:ext cx="9117156" cy="6858000"/>
          </a:xfrm>
          <a:prstGeom prst="rect">
            <a:avLst/>
          </a:prstGeom>
        </p:spPr>
      </p:pic>
    </p:spTree>
    <p:extLst>
      <p:ext uri="{BB962C8B-B14F-4D97-AF65-F5344CB8AC3E}">
        <p14:creationId xmlns:p14="http://schemas.microsoft.com/office/powerpoint/2010/main" val="36011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Iso-Seq</a:t>
            </a:r>
            <a:r>
              <a:rPr lang="en-US" dirty="0"/>
              <a:t>   </a:t>
            </a:r>
            <a:r>
              <a:rPr lang="en-US" dirty="0" err="1"/>
              <a:t>Pacbio</a:t>
            </a:r>
            <a:endParaRPr lang="en-US" dirty="0"/>
          </a:p>
        </p:txBody>
      </p:sp>
      <p:sp>
        <p:nvSpPr>
          <p:cNvPr id="3" name="Content Placeholder 2"/>
          <p:cNvSpPr>
            <a:spLocks noGrp="1"/>
          </p:cNvSpPr>
          <p:nvPr>
            <p:ph idx="1"/>
          </p:nvPr>
        </p:nvSpPr>
        <p:spPr/>
        <p:txBody>
          <a:bodyPr/>
          <a:lstStyle/>
          <a:p>
            <a:r>
              <a:rPr lang="en-US" sz="2800" dirty="0"/>
              <a:t>Sequence full length transcripts  </a:t>
            </a:r>
            <a:br>
              <a:rPr lang="en-US" sz="2800" dirty="0"/>
            </a:br>
            <a:r>
              <a:rPr lang="en-US" sz="2800" dirty="0">
                <a:sym typeface="Wingdings" pitchFamily="2" charset="2"/>
              </a:rPr>
              <a:t></a:t>
            </a:r>
            <a:r>
              <a:rPr lang="en-US" sz="2800" dirty="0"/>
              <a:t> no assembly; default for gene annotation</a:t>
            </a:r>
            <a:br>
              <a:rPr lang="en-US" sz="2800" dirty="0"/>
            </a:br>
            <a:endParaRPr lang="en-US" sz="2800" dirty="0"/>
          </a:p>
          <a:p>
            <a:r>
              <a:rPr lang="en-US" sz="2800" dirty="0"/>
              <a:t>High accuracy  </a:t>
            </a:r>
          </a:p>
          <a:p>
            <a:r>
              <a:rPr lang="en-US" sz="2800" dirty="0"/>
              <a:t>More than 95% of genes show alternate splicing</a:t>
            </a:r>
          </a:p>
          <a:p>
            <a:r>
              <a:rPr lang="en-US" sz="2800" dirty="0"/>
              <a:t>On average more than 5 </a:t>
            </a:r>
            <a:r>
              <a:rPr lang="en-US" sz="2800" dirty="0" err="1"/>
              <a:t>isoforms</a:t>
            </a:r>
            <a:r>
              <a:rPr lang="en-US" sz="2800" dirty="0"/>
              <a:t>/gene</a:t>
            </a:r>
          </a:p>
          <a:p>
            <a:r>
              <a:rPr lang="en-US" sz="2800" dirty="0"/>
              <a:t>Precise delineation of transcript isoforms</a:t>
            </a:r>
            <a:br>
              <a:rPr lang="en-US" sz="2800" dirty="0"/>
            </a:br>
            <a:r>
              <a:rPr lang="en-US" sz="2800" dirty="0"/>
              <a:t>(PCR artifacts? chimeras?) </a:t>
            </a:r>
          </a:p>
        </p:txBody>
      </p:sp>
    </p:spTree>
    <p:extLst>
      <p:ext uri="{BB962C8B-B14F-4D97-AF65-F5344CB8AC3E}">
        <p14:creationId xmlns:p14="http://schemas.microsoft.com/office/powerpoint/2010/main" val="3245938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0BB3DE-0781-4A18-9570-F6E6004B0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3457"/>
            <a:ext cx="9144000" cy="5737294"/>
          </a:xfrm>
          <a:prstGeom prst="rect">
            <a:avLst/>
          </a:prstGeom>
        </p:spPr>
      </p:pic>
      <p:sp>
        <p:nvSpPr>
          <p:cNvPr id="2" name="TextBox 1">
            <a:extLst>
              <a:ext uri="{FF2B5EF4-FFF2-40B4-BE49-F238E27FC236}">
                <a16:creationId xmlns:a16="http://schemas.microsoft.com/office/drawing/2014/main" id="{EC205506-3F78-4CCD-B816-67FCD644FFEC}"/>
              </a:ext>
            </a:extLst>
          </p:cNvPr>
          <p:cNvSpPr txBox="1"/>
          <p:nvPr/>
        </p:nvSpPr>
        <p:spPr>
          <a:xfrm>
            <a:off x="6168887" y="6394174"/>
            <a:ext cx="2107096" cy="369332"/>
          </a:xfrm>
          <a:prstGeom prst="rect">
            <a:avLst/>
          </a:prstGeom>
          <a:noFill/>
        </p:spPr>
        <p:txBody>
          <a:bodyPr wrap="square" rtlCol="0">
            <a:spAutoFit/>
          </a:bodyPr>
          <a:lstStyle/>
          <a:p>
            <a:r>
              <a:rPr lang="en-US" dirty="0">
                <a:solidFill>
                  <a:schemeClr val="tx1">
                    <a:lumMod val="65000"/>
                    <a:lumOff val="35000"/>
                  </a:schemeClr>
                </a:solidFill>
              </a:rPr>
              <a:t>Source: PacBio</a:t>
            </a:r>
          </a:p>
        </p:txBody>
      </p:sp>
    </p:spTree>
    <p:extLst>
      <p:ext uri="{BB962C8B-B14F-4D97-AF65-F5344CB8AC3E}">
        <p14:creationId xmlns:p14="http://schemas.microsoft.com/office/powerpoint/2010/main" val="3933965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D483D-9E64-4C69-BFCA-6F2B434C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4" y="412011"/>
            <a:ext cx="8907236" cy="5588740"/>
          </a:xfrm>
          <a:prstGeom prst="rect">
            <a:avLst/>
          </a:prstGeom>
        </p:spPr>
      </p:pic>
      <p:sp>
        <p:nvSpPr>
          <p:cNvPr id="4" name="TextBox 3">
            <a:extLst>
              <a:ext uri="{FF2B5EF4-FFF2-40B4-BE49-F238E27FC236}">
                <a16:creationId xmlns:a16="http://schemas.microsoft.com/office/drawing/2014/main" id="{AFD7E05A-0853-4616-8ACE-89224A7277E5}"/>
              </a:ext>
            </a:extLst>
          </p:cNvPr>
          <p:cNvSpPr txBox="1"/>
          <p:nvPr/>
        </p:nvSpPr>
        <p:spPr>
          <a:xfrm>
            <a:off x="6168887" y="6394174"/>
            <a:ext cx="2107096" cy="369332"/>
          </a:xfrm>
          <a:prstGeom prst="rect">
            <a:avLst/>
          </a:prstGeom>
          <a:noFill/>
        </p:spPr>
        <p:txBody>
          <a:bodyPr wrap="square" rtlCol="0">
            <a:spAutoFit/>
          </a:bodyPr>
          <a:lstStyle/>
          <a:p>
            <a:r>
              <a:rPr lang="en-US" dirty="0">
                <a:solidFill>
                  <a:schemeClr val="tx1">
                    <a:lumMod val="65000"/>
                    <a:lumOff val="35000"/>
                  </a:schemeClr>
                </a:solidFill>
              </a:rPr>
              <a:t>Source: PacBio</a:t>
            </a:r>
          </a:p>
        </p:txBody>
      </p:sp>
    </p:spTree>
    <p:extLst>
      <p:ext uri="{BB962C8B-B14F-4D97-AF65-F5344CB8AC3E}">
        <p14:creationId xmlns:p14="http://schemas.microsoft.com/office/powerpoint/2010/main" val="3765107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36BB4-AC52-45EA-BEA5-D20FAA220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345"/>
            <a:ext cx="9143999" cy="5737295"/>
          </a:xfrm>
          <a:prstGeom prst="rect">
            <a:avLst/>
          </a:prstGeom>
        </p:spPr>
      </p:pic>
      <p:sp>
        <p:nvSpPr>
          <p:cNvPr id="4" name="TextBox 3">
            <a:extLst>
              <a:ext uri="{FF2B5EF4-FFF2-40B4-BE49-F238E27FC236}">
                <a16:creationId xmlns:a16="http://schemas.microsoft.com/office/drawing/2014/main" id="{916B3A9C-C330-4F3A-B3E8-E583179F006A}"/>
              </a:ext>
            </a:extLst>
          </p:cNvPr>
          <p:cNvSpPr txBox="1"/>
          <p:nvPr/>
        </p:nvSpPr>
        <p:spPr>
          <a:xfrm>
            <a:off x="6168887" y="6394174"/>
            <a:ext cx="2107096" cy="369332"/>
          </a:xfrm>
          <a:prstGeom prst="rect">
            <a:avLst/>
          </a:prstGeom>
          <a:noFill/>
        </p:spPr>
        <p:txBody>
          <a:bodyPr wrap="square" rtlCol="0">
            <a:spAutoFit/>
          </a:bodyPr>
          <a:lstStyle/>
          <a:p>
            <a:r>
              <a:rPr lang="en-US" dirty="0">
                <a:solidFill>
                  <a:schemeClr val="tx1">
                    <a:lumMod val="65000"/>
                    <a:lumOff val="35000"/>
                  </a:schemeClr>
                </a:solidFill>
              </a:rPr>
              <a:t>Source: PacBio</a:t>
            </a:r>
          </a:p>
        </p:txBody>
      </p:sp>
    </p:spTree>
    <p:extLst>
      <p:ext uri="{BB962C8B-B14F-4D97-AF65-F5344CB8AC3E}">
        <p14:creationId xmlns:p14="http://schemas.microsoft.com/office/powerpoint/2010/main" val="3173272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A867-3A33-4B57-B9A8-B0B4996C2A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9967B-584D-47D3-A902-5D23ABE18727}"/>
              </a:ext>
            </a:extLst>
          </p:cNvPr>
          <p:cNvSpPr>
            <a:spLocks noGrp="1"/>
          </p:cNvSpPr>
          <p:nvPr>
            <p:ph idx="1"/>
          </p:nvPr>
        </p:nvSpPr>
        <p:spPr/>
        <p:txBody>
          <a:bodyPr/>
          <a:lstStyle/>
          <a:p>
            <a:endParaRPr lang="en-US"/>
          </a:p>
        </p:txBody>
      </p:sp>
      <p:pic>
        <p:nvPicPr>
          <p:cNvPr id="2050" name="Picture 2" descr="0717-coffeecup">
            <a:extLst>
              <a:ext uri="{FF2B5EF4-FFF2-40B4-BE49-F238E27FC236}">
                <a16:creationId xmlns:a16="http://schemas.microsoft.com/office/drawing/2014/main" id="{B8FBE4C4-3D26-4E32-BBBD-93BBEAB20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925"/>
            <a:ext cx="9144000" cy="628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983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9CE7-64A9-45C0-AF53-B8712A055372}"/>
              </a:ext>
            </a:extLst>
          </p:cNvPr>
          <p:cNvSpPr>
            <a:spLocks noGrp="1"/>
          </p:cNvSpPr>
          <p:nvPr>
            <p:ph type="title"/>
          </p:nvPr>
        </p:nvSpPr>
        <p:spPr>
          <a:xfrm>
            <a:off x="164579" y="1156381"/>
            <a:ext cx="2492896" cy="5048476"/>
          </a:xfrm>
        </p:spPr>
        <p:txBody>
          <a:bodyPr/>
          <a:lstStyle/>
          <a:p>
            <a:r>
              <a:rPr lang="en-US" sz="2000" dirty="0"/>
              <a:t>Coffee</a:t>
            </a:r>
            <a:br>
              <a:rPr lang="en-US" sz="2000" dirty="0"/>
            </a:br>
            <a:br>
              <a:rPr lang="en-US" sz="2000" dirty="0"/>
            </a:br>
            <a:r>
              <a:rPr lang="en-US" sz="2000" dirty="0"/>
              <a:t>2017:</a:t>
            </a:r>
            <a:br>
              <a:rPr lang="en-US" sz="2000" dirty="0"/>
            </a:br>
            <a:r>
              <a:rPr lang="en-US" sz="2000" i="1" dirty="0"/>
              <a:t>arabica</a:t>
            </a:r>
            <a:r>
              <a:rPr lang="en-US" sz="2000" dirty="0"/>
              <a:t> 1.3 Gb genome</a:t>
            </a:r>
            <a:br>
              <a:rPr lang="en-US" sz="2000" dirty="0"/>
            </a:br>
            <a:r>
              <a:rPr lang="en-US" sz="2000" dirty="0"/>
              <a:t>Medrano et al.</a:t>
            </a:r>
            <a:br>
              <a:rPr lang="en-US" sz="2000" dirty="0"/>
            </a:br>
            <a:br>
              <a:rPr lang="en-US" sz="2000" dirty="0"/>
            </a:br>
            <a:r>
              <a:rPr lang="en-US" sz="2000" dirty="0"/>
              <a:t>PacBio &amp; </a:t>
            </a:r>
            <a:br>
              <a:rPr lang="en-US" sz="2000" dirty="0"/>
            </a:br>
            <a:r>
              <a:rPr lang="en-US" sz="2000" dirty="0" err="1"/>
              <a:t>ChICAGO</a:t>
            </a:r>
            <a:r>
              <a:rPr lang="en-US" sz="2000" dirty="0"/>
              <a:t> scaffolding</a:t>
            </a:r>
            <a:br>
              <a:rPr lang="en-US" sz="2000" dirty="0"/>
            </a:br>
            <a:r>
              <a:rPr lang="pt-BR" sz="1600" dirty="0"/>
              <a:t>Scaffold N50 = 2.24 Mb </a:t>
            </a:r>
            <a:br>
              <a:rPr lang="pt-BR" sz="1600" dirty="0"/>
            </a:br>
            <a:r>
              <a:rPr lang="pt-BR" sz="1600" dirty="0"/>
              <a:t>Contig N50= 1.31 Mb</a:t>
            </a:r>
            <a:br>
              <a:rPr lang="pt-BR" sz="1600" dirty="0"/>
            </a:br>
            <a:br>
              <a:rPr lang="pt-BR" sz="2000" dirty="0"/>
            </a:br>
            <a:br>
              <a:rPr lang="pt-BR" sz="2000" dirty="0"/>
            </a:br>
            <a:br>
              <a:rPr lang="en-US" sz="2000" dirty="0"/>
            </a:br>
            <a:r>
              <a:rPr lang="en-US" sz="2000" dirty="0"/>
              <a:t>2015:</a:t>
            </a:r>
            <a:br>
              <a:rPr lang="en-US" sz="2000" dirty="0"/>
            </a:br>
            <a:r>
              <a:rPr lang="en-US" sz="2000" i="1" dirty="0" err="1"/>
              <a:t>robusta</a:t>
            </a:r>
            <a:r>
              <a:rPr lang="en-US" sz="2000" dirty="0"/>
              <a:t> 0.7 Gb</a:t>
            </a:r>
          </a:p>
        </p:txBody>
      </p:sp>
      <p:pic>
        <p:nvPicPr>
          <p:cNvPr id="4" name="Picture 3">
            <a:extLst>
              <a:ext uri="{FF2B5EF4-FFF2-40B4-BE49-F238E27FC236}">
                <a16:creationId xmlns:a16="http://schemas.microsoft.com/office/drawing/2014/main" id="{5FE6294A-CA37-4AB5-83FF-0BEAD2A492E6}"/>
              </a:ext>
            </a:extLst>
          </p:cNvPr>
          <p:cNvPicPr>
            <a:picLocks noChangeAspect="1"/>
          </p:cNvPicPr>
          <p:nvPr/>
        </p:nvPicPr>
        <p:blipFill>
          <a:blip r:embed="rId2"/>
          <a:stretch>
            <a:fillRect/>
          </a:stretch>
        </p:blipFill>
        <p:spPr>
          <a:xfrm>
            <a:off x="2696803" y="0"/>
            <a:ext cx="6777851" cy="6858000"/>
          </a:xfrm>
          <a:prstGeom prst="rect">
            <a:avLst/>
          </a:prstGeom>
        </p:spPr>
      </p:pic>
    </p:spTree>
    <p:extLst>
      <p:ext uri="{BB962C8B-B14F-4D97-AF65-F5344CB8AC3E}">
        <p14:creationId xmlns:p14="http://schemas.microsoft.com/office/powerpoint/2010/main" val="2804820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C5312-2B2B-4532-BF0D-E61C4DDA4870}"/>
              </a:ext>
            </a:extLst>
          </p:cNvPr>
          <p:cNvSpPr>
            <a:spLocks noGrp="1"/>
          </p:cNvSpPr>
          <p:nvPr>
            <p:ph type="title"/>
          </p:nvPr>
        </p:nvSpPr>
        <p:spPr>
          <a:xfrm>
            <a:off x="453118" y="273504"/>
            <a:ext cx="7446282" cy="1144134"/>
          </a:xfrm>
        </p:spPr>
        <p:txBody>
          <a:bodyPr/>
          <a:lstStyle/>
          <a:p>
            <a:r>
              <a:rPr lang="en-US" dirty="0" err="1"/>
              <a:t>PromethION</a:t>
            </a:r>
            <a:r>
              <a:rPr lang="en-US" dirty="0"/>
              <a:t> read lengths</a:t>
            </a:r>
          </a:p>
        </p:txBody>
      </p:sp>
      <p:sp>
        <p:nvSpPr>
          <p:cNvPr id="3" name="Content Placeholder 2">
            <a:extLst>
              <a:ext uri="{FF2B5EF4-FFF2-40B4-BE49-F238E27FC236}">
                <a16:creationId xmlns:a16="http://schemas.microsoft.com/office/drawing/2014/main" id="{3C8E1C9F-795F-4E35-9ACA-910601860011}"/>
              </a:ext>
            </a:extLst>
          </p:cNvPr>
          <p:cNvSpPr>
            <a:spLocks noGrp="1"/>
          </p:cNvSpPr>
          <p:nvPr>
            <p:ph idx="1"/>
          </p:nvPr>
        </p:nvSpPr>
        <p:spPr/>
        <p:txBody>
          <a:bodyPr/>
          <a:lstStyle/>
          <a:p>
            <a:r>
              <a:rPr lang="en-US" dirty="0"/>
              <a:t>RL histogram </a:t>
            </a:r>
            <a:r>
              <a:rPr lang="en-US" i="1" dirty="0"/>
              <a:t>arabica</a:t>
            </a:r>
          </a:p>
        </p:txBody>
      </p:sp>
      <p:pic>
        <p:nvPicPr>
          <p:cNvPr id="6" name="Picture 5">
            <a:extLst>
              <a:ext uri="{FF2B5EF4-FFF2-40B4-BE49-F238E27FC236}">
                <a16:creationId xmlns:a16="http://schemas.microsoft.com/office/drawing/2014/main" id="{F67C19E5-949D-4221-BE07-9B269305C1F3}"/>
              </a:ext>
            </a:extLst>
          </p:cNvPr>
          <p:cNvPicPr>
            <a:picLocks noChangeAspect="1"/>
          </p:cNvPicPr>
          <p:nvPr/>
        </p:nvPicPr>
        <p:blipFill rotWithShape="1">
          <a:blip r:embed="rId2"/>
          <a:srcRect t="14082"/>
          <a:stretch/>
        </p:blipFill>
        <p:spPr>
          <a:xfrm>
            <a:off x="249011" y="2628900"/>
            <a:ext cx="8029195" cy="3536512"/>
          </a:xfrm>
          <a:prstGeom prst="rect">
            <a:avLst/>
          </a:prstGeom>
        </p:spPr>
      </p:pic>
    </p:spTree>
    <p:extLst>
      <p:ext uri="{BB962C8B-B14F-4D97-AF65-F5344CB8AC3E}">
        <p14:creationId xmlns:p14="http://schemas.microsoft.com/office/powerpoint/2010/main" val="137340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1B10-5B98-452A-A6A1-792547A43914}"/>
              </a:ext>
            </a:extLst>
          </p:cNvPr>
          <p:cNvSpPr>
            <a:spLocks noGrp="1"/>
          </p:cNvSpPr>
          <p:nvPr>
            <p:ph type="title"/>
          </p:nvPr>
        </p:nvSpPr>
        <p:spPr/>
        <p:txBody>
          <a:bodyPr/>
          <a:lstStyle/>
          <a:p>
            <a:r>
              <a:rPr lang="en-US" dirty="0"/>
              <a:t>Yield over time</a:t>
            </a:r>
          </a:p>
        </p:txBody>
      </p:sp>
      <p:sp>
        <p:nvSpPr>
          <p:cNvPr id="3" name="Content Placeholder 2">
            <a:extLst>
              <a:ext uri="{FF2B5EF4-FFF2-40B4-BE49-F238E27FC236}">
                <a16:creationId xmlns:a16="http://schemas.microsoft.com/office/drawing/2014/main" id="{C81A4D3C-9575-4276-BFAD-DD3B4302275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2FD2EC9-3507-4D82-9907-F2D6316587E0}"/>
              </a:ext>
            </a:extLst>
          </p:cNvPr>
          <p:cNvPicPr>
            <a:picLocks noChangeAspect="1"/>
          </p:cNvPicPr>
          <p:nvPr/>
        </p:nvPicPr>
        <p:blipFill>
          <a:blip r:embed="rId2"/>
          <a:stretch>
            <a:fillRect/>
          </a:stretch>
        </p:blipFill>
        <p:spPr>
          <a:xfrm>
            <a:off x="705758" y="2180999"/>
            <a:ext cx="7061892" cy="3431948"/>
          </a:xfrm>
          <a:prstGeom prst="rect">
            <a:avLst/>
          </a:prstGeom>
        </p:spPr>
      </p:pic>
    </p:spTree>
    <p:extLst>
      <p:ext uri="{BB962C8B-B14F-4D97-AF65-F5344CB8AC3E}">
        <p14:creationId xmlns:p14="http://schemas.microsoft.com/office/powerpoint/2010/main" val="188729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4582" y="274638"/>
            <a:ext cx="7442200" cy="1143000"/>
          </a:xfrm>
        </p:spPr>
        <p:txBody>
          <a:bodyPr/>
          <a:lstStyle/>
          <a:p>
            <a:r>
              <a:rPr lang="en-US" dirty="0"/>
              <a:t>The DNA Tech Core Team</a:t>
            </a:r>
          </a:p>
        </p:txBody>
      </p:sp>
      <p:pic>
        <p:nvPicPr>
          <p:cNvPr id="1026" name="Picture 2" descr="http://dnatech.genomecenter.ucdavis.edu/wp-content/uploads/2014/07/Emily_sm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4665" y="1965983"/>
            <a:ext cx="2024343" cy="1518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natech.genomecenter.ucdavis.edu/wp-content/uploads/2013/05/oanh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383" y="1965984"/>
            <a:ext cx="2018682" cy="1514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natech.genomecenter.ucdavis.edu/wp-content/uploads/2013/05/SiranooshAshtari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666" y="4015678"/>
            <a:ext cx="19050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anessa-GBSF14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2383" y="4019831"/>
            <a:ext cx="1891306" cy="14184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19038" y="3484241"/>
            <a:ext cx="748923" cy="369332"/>
          </a:xfrm>
          <a:prstGeom prst="rect">
            <a:avLst/>
          </a:prstGeom>
          <a:noFill/>
        </p:spPr>
        <p:txBody>
          <a:bodyPr wrap="none" rtlCol="0">
            <a:spAutoFit/>
          </a:bodyPr>
          <a:lstStyle/>
          <a:p>
            <a:r>
              <a:rPr lang="en-US" dirty="0"/>
              <a:t>Emily</a:t>
            </a:r>
          </a:p>
        </p:txBody>
      </p:sp>
      <p:sp>
        <p:nvSpPr>
          <p:cNvPr id="5" name="TextBox 4"/>
          <p:cNvSpPr txBox="1"/>
          <p:nvPr/>
        </p:nvSpPr>
        <p:spPr>
          <a:xfrm>
            <a:off x="4109981" y="3502221"/>
            <a:ext cx="748923" cy="369332"/>
          </a:xfrm>
          <a:prstGeom prst="rect">
            <a:avLst/>
          </a:prstGeom>
          <a:noFill/>
        </p:spPr>
        <p:txBody>
          <a:bodyPr wrap="none" rtlCol="0">
            <a:spAutoFit/>
          </a:bodyPr>
          <a:lstStyle/>
          <a:p>
            <a:r>
              <a:rPr lang="en-US" dirty="0" err="1"/>
              <a:t>Oanh</a:t>
            </a:r>
            <a:endParaRPr lang="en-US" dirty="0"/>
          </a:p>
        </p:txBody>
      </p:sp>
      <p:sp>
        <p:nvSpPr>
          <p:cNvPr id="6" name="TextBox 5"/>
          <p:cNvSpPr txBox="1"/>
          <p:nvPr/>
        </p:nvSpPr>
        <p:spPr>
          <a:xfrm>
            <a:off x="1481793" y="5606534"/>
            <a:ext cx="1223412" cy="369332"/>
          </a:xfrm>
          <a:prstGeom prst="rect">
            <a:avLst/>
          </a:prstGeom>
          <a:noFill/>
        </p:spPr>
        <p:txBody>
          <a:bodyPr wrap="none" rtlCol="0">
            <a:spAutoFit/>
          </a:bodyPr>
          <a:lstStyle/>
          <a:p>
            <a:r>
              <a:rPr lang="en-US" dirty="0" err="1"/>
              <a:t>Siranoosh</a:t>
            </a:r>
            <a:endParaRPr lang="en-US" dirty="0"/>
          </a:p>
        </p:txBody>
      </p:sp>
      <p:sp>
        <p:nvSpPr>
          <p:cNvPr id="7" name="TextBox 6"/>
          <p:cNvSpPr txBox="1"/>
          <p:nvPr/>
        </p:nvSpPr>
        <p:spPr>
          <a:xfrm>
            <a:off x="3970543" y="5606534"/>
            <a:ext cx="1065228" cy="369332"/>
          </a:xfrm>
          <a:prstGeom prst="rect">
            <a:avLst/>
          </a:prstGeom>
          <a:noFill/>
        </p:spPr>
        <p:txBody>
          <a:bodyPr wrap="none" rtlCol="0">
            <a:spAutoFit/>
          </a:bodyPr>
          <a:lstStyle/>
          <a:p>
            <a:r>
              <a:rPr lang="en-US" dirty="0"/>
              <a:t>Vanessa</a:t>
            </a:r>
          </a:p>
        </p:txBody>
      </p:sp>
      <p:pic>
        <p:nvPicPr>
          <p:cNvPr id="3" name="Picture 2"/>
          <p:cNvPicPr>
            <a:picLocks noChangeAspect="1"/>
          </p:cNvPicPr>
          <p:nvPr/>
        </p:nvPicPr>
        <p:blipFill>
          <a:blip r:embed="rId6"/>
          <a:stretch>
            <a:fillRect/>
          </a:stretch>
        </p:blipFill>
        <p:spPr>
          <a:xfrm>
            <a:off x="6010069" y="1965984"/>
            <a:ext cx="2013225" cy="1514011"/>
          </a:xfrm>
          <a:prstGeom prst="rect">
            <a:avLst/>
          </a:prstGeom>
        </p:spPr>
      </p:pic>
      <p:sp>
        <p:nvSpPr>
          <p:cNvPr id="12" name="TextBox 11"/>
          <p:cNvSpPr txBox="1"/>
          <p:nvPr/>
        </p:nvSpPr>
        <p:spPr>
          <a:xfrm>
            <a:off x="6642219" y="3499242"/>
            <a:ext cx="787395" cy="369332"/>
          </a:xfrm>
          <a:prstGeom prst="rect">
            <a:avLst/>
          </a:prstGeom>
          <a:noFill/>
        </p:spPr>
        <p:txBody>
          <a:bodyPr wrap="none" rtlCol="0">
            <a:spAutoFit/>
          </a:bodyPr>
          <a:lstStyle/>
          <a:p>
            <a:r>
              <a:rPr lang="en-US" dirty="0"/>
              <a:t>Diana</a:t>
            </a:r>
          </a:p>
        </p:txBody>
      </p:sp>
      <p:pic>
        <p:nvPicPr>
          <p:cNvPr id="8" name="Picture 7"/>
          <p:cNvPicPr>
            <a:picLocks noChangeAspect="1"/>
          </p:cNvPicPr>
          <p:nvPr/>
        </p:nvPicPr>
        <p:blipFill>
          <a:blip r:embed="rId7"/>
          <a:stretch>
            <a:fillRect/>
          </a:stretch>
        </p:blipFill>
        <p:spPr>
          <a:xfrm>
            <a:off x="6010069" y="4036333"/>
            <a:ext cx="1930775" cy="1364859"/>
          </a:xfrm>
          <a:prstGeom prst="rect">
            <a:avLst/>
          </a:prstGeom>
        </p:spPr>
      </p:pic>
      <p:sp>
        <p:nvSpPr>
          <p:cNvPr id="14" name="TextBox 13"/>
          <p:cNvSpPr txBox="1"/>
          <p:nvPr/>
        </p:nvSpPr>
        <p:spPr>
          <a:xfrm>
            <a:off x="6554986" y="5606534"/>
            <a:ext cx="671979" cy="369332"/>
          </a:xfrm>
          <a:prstGeom prst="rect">
            <a:avLst/>
          </a:prstGeom>
          <a:noFill/>
        </p:spPr>
        <p:txBody>
          <a:bodyPr wrap="none" rtlCol="0">
            <a:spAutoFit/>
          </a:bodyPr>
          <a:lstStyle/>
          <a:p>
            <a:r>
              <a:rPr lang="en-US" dirty="0" err="1"/>
              <a:t>Ruta</a:t>
            </a:r>
            <a:endParaRPr lang="en-US" dirty="0"/>
          </a:p>
        </p:txBody>
      </p:sp>
    </p:spTree>
    <p:extLst>
      <p:ext uri="{BB962C8B-B14F-4D97-AF65-F5344CB8AC3E}">
        <p14:creationId xmlns:p14="http://schemas.microsoft.com/office/powerpoint/2010/main" val="3730806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5FAE-502C-4106-BD97-CF718D6B9EAA}"/>
              </a:ext>
            </a:extLst>
          </p:cNvPr>
          <p:cNvSpPr>
            <a:spLocks noGrp="1"/>
          </p:cNvSpPr>
          <p:nvPr>
            <p:ph type="title"/>
          </p:nvPr>
        </p:nvSpPr>
        <p:spPr/>
        <p:txBody>
          <a:bodyPr/>
          <a:lstStyle/>
          <a:p>
            <a:r>
              <a:rPr lang="en-US" sz="3600" dirty="0" err="1"/>
              <a:t>Bionano</a:t>
            </a:r>
            <a:r>
              <a:rPr lang="en-US" sz="3600" dirty="0"/>
              <a:t> Optical Genome Mapping</a:t>
            </a:r>
          </a:p>
        </p:txBody>
      </p:sp>
      <p:sp>
        <p:nvSpPr>
          <p:cNvPr id="3" name="Content Placeholder 2">
            <a:extLst>
              <a:ext uri="{FF2B5EF4-FFF2-40B4-BE49-F238E27FC236}">
                <a16:creationId xmlns:a16="http://schemas.microsoft.com/office/drawing/2014/main" id="{016C6D27-D628-4344-9098-E8D0FA634BE1}"/>
              </a:ext>
            </a:extLst>
          </p:cNvPr>
          <p:cNvSpPr>
            <a:spLocks noGrp="1"/>
          </p:cNvSpPr>
          <p:nvPr>
            <p:ph idx="1"/>
          </p:nvPr>
        </p:nvSpPr>
        <p:spPr>
          <a:xfrm>
            <a:off x="591911" y="1166018"/>
            <a:ext cx="7442200" cy="4525963"/>
          </a:xfrm>
        </p:spPr>
        <p:txBody>
          <a:bodyPr/>
          <a:lstStyle/>
          <a:p>
            <a:r>
              <a:rPr lang="en-US" sz="2000" dirty="0"/>
              <a:t>Contig N50 of assembly &gt; 40 kb</a:t>
            </a:r>
          </a:p>
          <a:p>
            <a:r>
              <a:rPr lang="en-US" sz="2000" dirty="0"/>
              <a:t>In silico digests</a:t>
            </a:r>
          </a:p>
        </p:txBody>
      </p:sp>
      <p:pic>
        <p:nvPicPr>
          <p:cNvPr id="2050" name="Picture 2">
            <a:extLst>
              <a:ext uri="{FF2B5EF4-FFF2-40B4-BE49-F238E27FC236}">
                <a16:creationId xmlns:a16="http://schemas.microsoft.com/office/drawing/2014/main" id="{69B22F4C-9CFA-4ACF-BAEE-C7B7BB34A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318"/>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927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C743-CC45-439F-9F26-A3F8369031BF}"/>
              </a:ext>
            </a:extLst>
          </p:cNvPr>
          <p:cNvSpPr>
            <a:spLocks noGrp="1"/>
          </p:cNvSpPr>
          <p:nvPr>
            <p:ph type="title"/>
          </p:nvPr>
        </p:nvSpPr>
        <p:spPr>
          <a:xfrm>
            <a:off x="538843" y="99106"/>
            <a:ext cx="7442200" cy="1143000"/>
          </a:xfrm>
        </p:spPr>
        <p:txBody>
          <a:bodyPr/>
          <a:lstStyle/>
          <a:p>
            <a:r>
              <a:rPr lang="en-US" dirty="0"/>
              <a:t>Hi-C  chromosome-scale scaffolding</a:t>
            </a:r>
          </a:p>
        </p:txBody>
      </p:sp>
      <p:pic>
        <p:nvPicPr>
          <p:cNvPr id="5" name="Content Placeholder 4">
            <a:extLst>
              <a:ext uri="{FF2B5EF4-FFF2-40B4-BE49-F238E27FC236}">
                <a16:creationId xmlns:a16="http://schemas.microsoft.com/office/drawing/2014/main" id="{6B515896-F909-429A-B287-104D96DBD3E2}"/>
              </a:ext>
            </a:extLst>
          </p:cNvPr>
          <p:cNvPicPr>
            <a:picLocks noGrp="1" noChangeAspect="1"/>
          </p:cNvPicPr>
          <p:nvPr>
            <p:ph idx="1"/>
          </p:nvPr>
        </p:nvPicPr>
        <p:blipFill>
          <a:blip r:embed="rId2"/>
          <a:stretch>
            <a:fillRect/>
          </a:stretch>
        </p:blipFill>
        <p:spPr>
          <a:xfrm>
            <a:off x="1034597" y="1304599"/>
            <a:ext cx="6993164" cy="5516662"/>
          </a:xfrm>
        </p:spPr>
      </p:pic>
    </p:spTree>
    <p:extLst>
      <p:ext uri="{BB962C8B-B14F-4D97-AF65-F5344CB8AC3E}">
        <p14:creationId xmlns:p14="http://schemas.microsoft.com/office/powerpoint/2010/main" val="3327639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098" name="Picture 2" descr="http://www.consciouslivingcoaching.com/wp-content/uploads/2012/06/sunglasse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6400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7309" y="0"/>
            <a:ext cx="8098967"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glow rad="228600">
                    <a:schemeClr val="accent2">
                      <a:satMod val="175000"/>
                      <a:alpha val="40000"/>
                    </a:schemeClr>
                  </a:glow>
                </a:effectLst>
              </a:rPr>
              <a:t>Future’s so bright</a:t>
            </a:r>
          </a:p>
        </p:txBody>
      </p:sp>
    </p:spTree>
    <p:extLst>
      <p:ext uri="{BB962C8B-B14F-4D97-AF65-F5344CB8AC3E}">
        <p14:creationId xmlns:p14="http://schemas.microsoft.com/office/powerpoint/2010/main" val="2889932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2"/>
          <p:cNvSpPr>
            <a:spLocks noGrp="1"/>
          </p:cNvSpPr>
          <p:nvPr>
            <p:ph type="ctrTitle"/>
          </p:nvPr>
        </p:nvSpPr>
        <p:spPr>
          <a:xfrm>
            <a:off x="2984500" y="2130425"/>
            <a:ext cx="5651500" cy="1470025"/>
          </a:xfrm>
        </p:spPr>
        <p:txBody>
          <a:bodyPr/>
          <a:lstStyle/>
          <a:p>
            <a:r>
              <a:rPr lang="en-US" altLang="en-US"/>
              <a:t>Thank you!</a:t>
            </a:r>
          </a:p>
        </p:txBody>
      </p:sp>
      <p:sp>
        <p:nvSpPr>
          <p:cNvPr id="78850" name="Subtitle 3"/>
          <p:cNvSpPr>
            <a:spLocks noGrp="1"/>
          </p:cNvSpPr>
          <p:nvPr>
            <p:ph type="subTitle" idx="1"/>
          </p:nvPr>
        </p:nvSpPr>
        <p:spPr>
          <a:xfrm>
            <a:off x="3886200" y="3886200"/>
            <a:ext cx="3886200" cy="1752600"/>
          </a:xfrm>
        </p:spPr>
        <p:txBody>
          <a:bodyPr/>
          <a:lstStyle/>
          <a:p>
            <a:r>
              <a:rPr lang="en-US" altLang="en-US">
                <a:solidFill>
                  <a:srgbClr val="898989"/>
                </a:solidFill>
              </a:rPr>
              <a:t>Let</a:t>
            </a:r>
            <a:r>
              <a:rPr lang="ja-JP" altLang="en-US">
                <a:solidFill>
                  <a:srgbClr val="898989"/>
                </a:solidFill>
              </a:rPr>
              <a:t>’</a:t>
            </a:r>
            <a:r>
              <a:rPr lang="en-US" altLang="ja-JP">
                <a:solidFill>
                  <a:srgbClr val="898989"/>
                </a:solidFill>
              </a:rPr>
              <a:t>s get started!</a:t>
            </a:r>
            <a:endParaRPr lang="en-US" altLang="en-US">
              <a:solidFill>
                <a:srgbClr val="898989"/>
              </a:solidFill>
            </a:endParaRPr>
          </a:p>
        </p:txBody>
      </p:sp>
      <p:pic>
        <p:nvPicPr>
          <p:cNvPr id="7885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487488"/>
            <a:ext cx="36068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043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5"/>
          <p:cNvPicPr>
            <a:picLocks noChangeAspect="1"/>
          </p:cNvPicPr>
          <p:nvPr/>
        </p:nvPicPr>
        <p:blipFill>
          <a:blip r:embed="rId2">
            <a:extLst>
              <a:ext uri="{28A0092B-C50C-407E-A947-70E740481C1C}">
                <a14:useLocalDpi xmlns:a14="http://schemas.microsoft.com/office/drawing/2010/main" val="0"/>
              </a:ext>
            </a:extLst>
          </a:blip>
          <a:srcRect l="4437" t="3683" r="8058" b="3931"/>
          <a:stretch>
            <a:fillRect/>
          </a:stretch>
        </p:blipFill>
        <p:spPr bwMode="auto">
          <a:xfrm>
            <a:off x="2133600" y="1308100"/>
            <a:ext cx="694055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254000"/>
            <a:ext cx="8001000" cy="954088"/>
          </a:xfrm>
          <a:prstGeom prst="rect">
            <a:avLst/>
          </a:prstGeom>
          <a:noFill/>
        </p:spPr>
        <p:txBody>
          <a:bodyPr lIns="91430" tIns="45716" rIns="91430" bIns="45716">
            <a:spAutoFit/>
          </a:bodyPr>
          <a:lstStyle/>
          <a:p>
            <a:pPr algn="ctr" defTabSz="914306" fontAlgn="auto">
              <a:spcBef>
                <a:spcPts val="0"/>
              </a:spcBef>
              <a:spcAft>
                <a:spcPts val="0"/>
              </a:spcAft>
              <a:defRPr/>
            </a:pPr>
            <a:r>
              <a:rPr lang="en-US" sz="3200" dirty="0">
                <a:solidFill>
                  <a:srgbClr val="195D9D"/>
                </a:solidFill>
                <a:latin typeface="Calibri"/>
                <a:ea typeface="+mn-ea"/>
              </a:rPr>
              <a:t>The Blue Pippin Prep System</a:t>
            </a:r>
          </a:p>
          <a:p>
            <a:pPr algn="ctr" defTabSz="914306" fontAlgn="auto">
              <a:spcBef>
                <a:spcPts val="0"/>
              </a:spcBef>
              <a:spcAft>
                <a:spcPts val="0"/>
              </a:spcAft>
              <a:defRPr/>
            </a:pPr>
            <a:r>
              <a:rPr lang="en-US" sz="2400" dirty="0">
                <a:solidFill>
                  <a:srgbClr val="195D9D"/>
                </a:solidFill>
                <a:latin typeface="Calibri"/>
                <a:ea typeface="+mn-ea"/>
              </a:rPr>
              <a:t>Automated Preparative Gel Electrophoresis for NGS</a:t>
            </a:r>
          </a:p>
        </p:txBody>
      </p:sp>
      <p:sp>
        <p:nvSpPr>
          <p:cNvPr id="8" name="TextBox 7"/>
          <p:cNvSpPr txBox="1"/>
          <p:nvPr/>
        </p:nvSpPr>
        <p:spPr>
          <a:xfrm>
            <a:off x="446088" y="4114800"/>
            <a:ext cx="4114800" cy="2000540"/>
          </a:xfrm>
          <a:prstGeom prst="rect">
            <a:avLst/>
          </a:prstGeom>
          <a:solidFill>
            <a:schemeClr val="bg1"/>
          </a:solidFill>
          <a:ln>
            <a:solidFill>
              <a:schemeClr val="tx1"/>
            </a:solidFill>
          </a:ln>
        </p:spPr>
        <p:txBody>
          <a:bodyPr lIns="91430" tIns="45716" rIns="91430" bIns="45716">
            <a:spAutoFit/>
          </a:bodyPr>
          <a:lstStyle/>
          <a:p>
            <a:pPr defTabSz="914306" fontAlgn="auto">
              <a:spcBef>
                <a:spcPts val="0"/>
              </a:spcBef>
              <a:spcAft>
                <a:spcPts val="0"/>
              </a:spcAft>
              <a:defRPr/>
            </a:pPr>
            <a:r>
              <a:rPr lang="en-US" sz="2400" u="sng" dirty="0">
                <a:solidFill>
                  <a:prstClr val="black"/>
                </a:solidFill>
                <a:latin typeface="Calibri"/>
                <a:ea typeface="+mn-ea"/>
              </a:rPr>
              <a:t>Instrument contains:</a:t>
            </a:r>
          </a:p>
          <a:p>
            <a:pPr defTabSz="914306" fontAlgn="auto">
              <a:spcBef>
                <a:spcPts val="0"/>
              </a:spcBef>
              <a:spcAft>
                <a:spcPts val="0"/>
              </a:spcAft>
              <a:defRPr/>
            </a:pPr>
            <a:r>
              <a:rPr lang="en-US" sz="2000" dirty="0">
                <a:solidFill>
                  <a:prstClr val="black"/>
                </a:solidFill>
                <a:latin typeface="Calibri"/>
                <a:ea typeface="+mn-ea"/>
              </a:rPr>
              <a:t>Electrophoresis pulsed-field gel electrophoresis power supply</a:t>
            </a:r>
          </a:p>
          <a:p>
            <a:pPr defTabSz="914306" fontAlgn="auto">
              <a:spcBef>
                <a:spcPts val="0"/>
              </a:spcBef>
              <a:spcAft>
                <a:spcPts val="0"/>
              </a:spcAft>
              <a:defRPr/>
            </a:pPr>
            <a:r>
              <a:rPr lang="en-US" sz="2000" dirty="0">
                <a:solidFill>
                  <a:prstClr val="black"/>
                </a:solidFill>
                <a:latin typeface="Calibri"/>
                <a:ea typeface="+mn-ea"/>
              </a:rPr>
              <a:t>Electrode array</a:t>
            </a:r>
          </a:p>
          <a:p>
            <a:pPr defTabSz="914306" fontAlgn="auto">
              <a:spcBef>
                <a:spcPts val="0"/>
              </a:spcBef>
              <a:spcAft>
                <a:spcPts val="0"/>
              </a:spcAft>
              <a:defRPr/>
            </a:pPr>
            <a:r>
              <a:rPr lang="en-US" sz="2000" dirty="0">
                <a:solidFill>
                  <a:prstClr val="black"/>
                </a:solidFill>
                <a:latin typeface="Calibri"/>
                <a:ea typeface="+mn-ea"/>
              </a:rPr>
              <a:t>Fluorescence detection optics</a:t>
            </a:r>
          </a:p>
          <a:p>
            <a:pPr defTabSz="914306" fontAlgn="auto">
              <a:spcBef>
                <a:spcPts val="0"/>
              </a:spcBef>
              <a:spcAft>
                <a:spcPts val="0"/>
              </a:spcAft>
              <a:defRPr/>
            </a:pPr>
            <a:r>
              <a:rPr lang="en-US" sz="2000" dirty="0">
                <a:solidFill>
                  <a:prstClr val="black"/>
                </a:solidFill>
                <a:latin typeface="Calibri"/>
                <a:ea typeface="+mn-ea"/>
              </a:rPr>
              <a:t>Single-board PC with control software</a:t>
            </a:r>
          </a:p>
        </p:txBody>
      </p:sp>
      <p:sp>
        <p:nvSpPr>
          <p:cNvPr id="125957" name="Slide Number Placeholder 4"/>
          <p:cNvSpPr txBox="1">
            <a:spLocks/>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endParaRPr lang="en-US" altLang="en-US" sz="1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953627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1524000"/>
            <a:ext cx="5969000" cy="4495800"/>
          </a:xfrm>
          <a:prstGeom prst="rect">
            <a:avLst/>
          </a:prstGeom>
          <a:solidFill>
            <a:schemeClr val="bg1"/>
          </a:solidFill>
          <a:ln w="9525">
            <a:solidFill>
              <a:schemeClr val="tx1"/>
            </a:solidFill>
            <a:miter lim="800000"/>
            <a:headEnd/>
            <a:tailEnd/>
          </a:ln>
        </p:spPr>
      </p:pic>
      <p:sp>
        <p:nvSpPr>
          <p:cNvPr id="3" name="TextBox 2"/>
          <p:cNvSpPr txBox="1"/>
          <p:nvPr/>
        </p:nvSpPr>
        <p:spPr>
          <a:xfrm>
            <a:off x="0" y="254000"/>
            <a:ext cx="8077200" cy="954088"/>
          </a:xfrm>
          <a:prstGeom prst="rect">
            <a:avLst/>
          </a:prstGeom>
          <a:noFill/>
        </p:spPr>
        <p:txBody>
          <a:bodyPr lIns="91430" tIns="45716" rIns="91430" bIns="45716">
            <a:spAutoFit/>
          </a:bodyPr>
          <a:lstStyle/>
          <a:p>
            <a:pPr algn="ctr" defTabSz="914306" fontAlgn="auto">
              <a:spcBef>
                <a:spcPts val="0"/>
              </a:spcBef>
              <a:spcAft>
                <a:spcPts val="0"/>
              </a:spcAft>
              <a:defRPr/>
            </a:pPr>
            <a:r>
              <a:rPr lang="en-US" sz="3200" dirty="0">
                <a:solidFill>
                  <a:srgbClr val="195D9D"/>
                </a:solidFill>
                <a:latin typeface="Calibri"/>
                <a:ea typeface="+mn-ea"/>
              </a:rPr>
              <a:t>The BluePippin Prep System</a:t>
            </a:r>
          </a:p>
          <a:p>
            <a:pPr algn="ctr" defTabSz="914306" fontAlgn="auto">
              <a:spcBef>
                <a:spcPts val="0"/>
              </a:spcBef>
              <a:spcAft>
                <a:spcPts val="0"/>
              </a:spcAft>
              <a:defRPr/>
            </a:pPr>
            <a:r>
              <a:rPr lang="en-US" sz="2400" dirty="0">
                <a:solidFill>
                  <a:srgbClr val="195D9D"/>
                </a:solidFill>
                <a:latin typeface="Calibri"/>
                <a:ea typeface="+mn-ea"/>
              </a:rPr>
              <a:t>Automated Preparative Gel Electrophoresis for NGS</a:t>
            </a:r>
          </a:p>
        </p:txBody>
      </p:sp>
      <p:sp>
        <p:nvSpPr>
          <p:cNvPr id="4" name="TextBox 3"/>
          <p:cNvSpPr txBox="1"/>
          <p:nvPr/>
        </p:nvSpPr>
        <p:spPr>
          <a:xfrm>
            <a:off x="6510338" y="6480175"/>
            <a:ext cx="2668587" cy="373063"/>
          </a:xfrm>
          <a:prstGeom prst="rect">
            <a:avLst/>
          </a:prstGeom>
          <a:noFill/>
        </p:spPr>
        <p:txBody>
          <a:bodyPr wrap="none" lIns="91430" tIns="45716" rIns="91430" bIns="45716">
            <a:spAutoFit/>
          </a:bodyPr>
          <a:lstStyle/>
          <a:p>
            <a:pPr defTabSz="914306" fontAlgn="auto">
              <a:spcBef>
                <a:spcPts val="0"/>
              </a:spcBef>
              <a:spcAft>
                <a:spcPts val="0"/>
              </a:spcAft>
              <a:defRPr/>
            </a:pPr>
            <a:r>
              <a:rPr lang="en-US" dirty="0">
                <a:solidFill>
                  <a:prstClr val="black"/>
                </a:solidFill>
                <a:latin typeface="Calibri"/>
                <a:ea typeface="+mn-ea"/>
              </a:rPr>
              <a:t>Confidential, Sage Science</a:t>
            </a:r>
          </a:p>
        </p:txBody>
      </p:sp>
      <p:sp>
        <p:nvSpPr>
          <p:cNvPr id="126980" name="Slide Number Placeholder 4"/>
          <p:cNvSpPr txBox="1">
            <a:spLocks/>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D14FFDDF-412F-4DAC-A9EE-0ABAC2B0854A}" type="slidenum">
              <a:rPr lang="en-US" altLang="en-US" sz="1400">
                <a:solidFill>
                  <a:srgbClr val="000000"/>
                </a:solidFill>
                <a:latin typeface="Calibri" panose="020F0502020204030204" pitchFamily="34" charset="0"/>
              </a:rPr>
              <a:pPr algn="r" eaLnBrk="1" hangingPunct="1"/>
              <a:t>35</a:t>
            </a:fld>
            <a:endParaRPr lang="en-US" altLang="en-US" sz="1400">
              <a:solidFill>
                <a:srgbClr val="000000"/>
              </a:solidFill>
              <a:latin typeface="Calibri" panose="020F0502020204030204" pitchFamily="34" charset="0"/>
            </a:endParaRPr>
          </a:p>
        </p:txBody>
      </p:sp>
    </p:spTree>
    <p:extLst>
      <p:ext uri="{BB962C8B-B14F-4D97-AF65-F5344CB8AC3E}">
        <p14:creationId xmlns:p14="http://schemas.microsoft.com/office/powerpoint/2010/main" val="515688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0" name="Group 12"/>
          <p:cNvGrpSpPr>
            <a:grpSpLocks/>
          </p:cNvGrpSpPr>
          <p:nvPr/>
        </p:nvGrpSpPr>
        <p:grpSpPr bwMode="auto">
          <a:xfrm>
            <a:off x="0" y="0"/>
            <a:ext cx="9144000" cy="6858000"/>
            <a:chOff x="0" y="0"/>
            <a:chExt cx="5760" cy="4320"/>
          </a:xfrm>
        </p:grpSpPr>
        <p:grpSp>
          <p:nvGrpSpPr>
            <p:cNvPr id="2059" name="Group 11"/>
            <p:cNvGrpSpPr>
              <a:grpSpLocks/>
            </p:cNvGrpSpPr>
            <p:nvPr/>
          </p:nvGrpSpPr>
          <p:grpSpPr bwMode="auto">
            <a:xfrm>
              <a:off x="0" y="0"/>
              <a:ext cx="5760" cy="4320"/>
              <a:chOff x="0" y="0"/>
              <a:chExt cx="5760" cy="4320"/>
            </a:xfrm>
          </p:grpSpPr>
          <p:sp>
            <p:nvSpPr>
              <p:cNvPr id="2052" name="Rectangle 4"/>
              <p:cNvSpPr>
                <a:spLocks noChangeArrowheads="1"/>
              </p:cNvSpPr>
              <p:nvPr/>
            </p:nvSpPr>
            <p:spPr bwMode="auto">
              <a:xfrm>
                <a:off x="0" y="3784"/>
                <a:ext cx="5760" cy="536"/>
              </a:xfrm>
              <a:prstGeom prst="rect">
                <a:avLst/>
              </a:prstGeom>
              <a:gradFill rotWithShape="1">
                <a:gsLst>
                  <a:gs pos="0">
                    <a:schemeClr val="bg1"/>
                  </a:gs>
                  <a:gs pos="100000">
                    <a:srgbClr val="7B688A"/>
                  </a:gs>
                </a:gsLst>
                <a:lin ang="5400000" scaled="1"/>
              </a:gradFill>
              <a:ln>
                <a:noFill/>
              </a:ln>
              <a:effectLst/>
              <a:extLst>
                <a:ext uri="{91240B29-F687-4F45-9708-019B960494DF}">
                  <a14:hiddenLine xmlns:a14="http://schemas.microsoft.com/office/drawing/2010/main" w="9525">
                    <a:solidFill>
                      <a:srgbClr val="7B688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3" name="Rectangle 5"/>
              <p:cNvSpPr>
                <a:spLocks noChangeArrowheads="1"/>
              </p:cNvSpPr>
              <p:nvPr/>
            </p:nvSpPr>
            <p:spPr bwMode="auto">
              <a:xfrm>
                <a:off x="0" y="0"/>
                <a:ext cx="5760" cy="528"/>
              </a:xfrm>
              <a:prstGeom prst="rect">
                <a:avLst/>
              </a:prstGeom>
              <a:gradFill rotWithShape="1">
                <a:gsLst>
                  <a:gs pos="0">
                    <a:srgbClr val="7B688A"/>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2057" name="Picture 9" descr="nrcar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 y="3741"/>
              <a:ext cx="1668" cy="300"/>
            </a:xfrm>
            <a:prstGeom prst="rect">
              <a:avLst/>
            </a:prstGeom>
            <a:noFill/>
            <a:extLst>
              <a:ext uri="{909E8E84-426E-40DD-AFC4-6F175D3DCCD1}">
                <a14:hiddenFill xmlns:a14="http://schemas.microsoft.com/office/drawing/2010/main">
                  <a:solidFill>
                    <a:srgbClr val="FFFFFF"/>
                  </a:solidFill>
                </a14:hiddenFill>
              </a:ext>
            </a:extLst>
          </p:spPr>
        </p:pic>
      </p:grpSp>
      <p:sp>
        <p:nvSpPr>
          <p:cNvPr id="2063" name="Text Box 15"/>
          <p:cNvSpPr txBox="1">
            <a:spLocks noChangeArrowheads="1"/>
          </p:cNvSpPr>
          <p:nvPr/>
        </p:nvSpPr>
        <p:spPr bwMode="auto">
          <a:xfrm>
            <a:off x="779250" y="6382036"/>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200" dirty="0">
                <a:solidFill>
                  <a:schemeClr val="tx1">
                    <a:lumMod val="75000"/>
                    <a:lumOff val="25000"/>
                  </a:schemeClr>
                </a:solidFill>
              </a:rPr>
              <a:t>MacLellan, W. R. </a:t>
            </a:r>
            <a:r>
              <a:rPr lang="en-US" altLang="en-US" sz="1200" i="1" dirty="0">
                <a:solidFill>
                  <a:schemeClr val="tx1">
                    <a:lumMod val="75000"/>
                    <a:lumOff val="25000"/>
                  </a:schemeClr>
                </a:solidFill>
              </a:rPr>
              <a:t>et al.</a:t>
            </a:r>
            <a:r>
              <a:rPr lang="en-US" altLang="en-US" sz="1200" dirty="0">
                <a:solidFill>
                  <a:schemeClr val="tx1">
                    <a:lumMod val="75000"/>
                    <a:lumOff val="25000"/>
                  </a:schemeClr>
                </a:solidFill>
              </a:rPr>
              <a:t> </a:t>
            </a:r>
            <a:r>
              <a:rPr lang="en-GB" altLang="en-US" sz="1200" dirty="0">
                <a:solidFill>
                  <a:schemeClr val="tx1">
                    <a:lumMod val="75000"/>
                    <a:lumOff val="25000"/>
                  </a:schemeClr>
                </a:solidFill>
              </a:rPr>
              <a:t>(2012)</a:t>
            </a:r>
            <a:r>
              <a:rPr lang="en-US" altLang="en-US" sz="1200" dirty="0">
                <a:solidFill>
                  <a:schemeClr val="tx1">
                    <a:lumMod val="75000"/>
                    <a:lumOff val="25000"/>
                  </a:schemeClr>
                </a:solidFill>
              </a:rPr>
              <a:t> Systems-based approaches to cardiovascular disease</a:t>
            </a:r>
          </a:p>
          <a:p>
            <a:pPr algn="ctr"/>
            <a:r>
              <a:rPr lang="en-US" altLang="en-US" sz="1200" i="1" dirty="0">
                <a:solidFill>
                  <a:schemeClr val="tx1">
                    <a:lumMod val="75000"/>
                    <a:lumOff val="25000"/>
                  </a:schemeClr>
                </a:solidFill>
              </a:rPr>
              <a:t>Nat. Rev. </a:t>
            </a:r>
            <a:r>
              <a:rPr lang="en-US" altLang="en-US" sz="1200" i="1" dirty="0" err="1">
                <a:solidFill>
                  <a:schemeClr val="tx1">
                    <a:lumMod val="75000"/>
                    <a:lumOff val="25000"/>
                  </a:schemeClr>
                </a:solidFill>
              </a:rPr>
              <a:t>Cardiol</a:t>
            </a:r>
            <a:r>
              <a:rPr lang="en-US" altLang="en-US" sz="1200" i="1" dirty="0">
                <a:solidFill>
                  <a:schemeClr val="tx1">
                    <a:lumMod val="75000"/>
                    <a:lumOff val="25000"/>
                  </a:schemeClr>
                </a:solidFill>
              </a:rPr>
              <a:t>. </a:t>
            </a:r>
            <a:r>
              <a:rPr lang="en-US" altLang="en-US" sz="1200" dirty="0">
                <a:solidFill>
                  <a:schemeClr val="tx1">
                    <a:lumMod val="75000"/>
                    <a:lumOff val="25000"/>
                  </a:schemeClr>
                </a:solidFill>
              </a:rPr>
              <a:t>doi:10.1038/nrcardio.2011.208</a:t>
            </a:r>
          </a:p>
        </p:txBody>
      </p:sp>
      <p:pic>
        <p:nvPicPr>
          <p:cNvPr id="2103" name="Picture 55" descr="nrcar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94" y="1427013"/>
            <a:ext cx="8209981" cy="27974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4286" y="80256"/>
            <a:ext cx="8275428" cy="800219"/>
          </a:xfrm>
          <a:prstGeom prst="rect">
            <a:avLst/>
          </a:prstGeom>
          <a:noFill/>
        </p:spPr>
        <p:txBody>
          <a:bodyPr wrap="square" rtlCol="0">
            <a:spAutoFit/>
          </a:bodyPr>
          <a:lstStyle/>
          <a:p>
            <a:pPr algn="ctr"/>
            <a:r>
              <a:rPr lang="en-US" sz="2800" b="1" dirty="0">
                <a:solidFill>
                  <a:srgbClr val="5A80B1"/>
                </a:solidFill>
                <a:latin typeface="+mj-lt"/>
              </a:rPr>
              <a:t>The UCD  GENOME CENTER</a:t>
            </a:r>
            <a:br>
              <a:rPr lang="en-US" sz="2800" dirty="0">
                <a:solidFill>
                  <a:srgbClr val="00B050"/>
                </a:solidFill>
                <a:latin typeface="+mj-lt"/>
              </a:rPr>
            </a:br>
            <a:endParaRPr lang="en-US" dirty="0"/>
          </a:p>
        </p:txBody>
      </p:sp>
      <p:sp>
        <p:nvSpPr>
          <p:cNvPr id="5" name="TextBox 4"/>
          <p:cNvSpPr txBox="1"/>
          <p:nvPr/>
        </p:nvSpPr>
        <p:spPr>
          <a:xfrm>
            <a:off x="505394" y="4583622"/>
            <a:ext cx="3385119" cy="338554"/>
          </a:xfrm>
          <a:prstGeom prst="rect">
            <a:avLst/>
          </a:prstGeom>
          <a:noFill/>
        </p:spPr>
        <p:txBody>
          <a:bodyPr wrap="square" rtlCol="0">
            <a:spAutoFit/>
          </a:bodyPr>
          <a:lstStyle/>
          <a:p>
            <a:r>
              <a:rPr lang="en-US" sz="1600" dirty="0">
                <a:solidFill>
                  <a:srgbClr val="FFC000"/>
                </a:solidFill>
              </a:rPr>
              <a:t>DNA Tech  </a:t>
            </a:r>
            <a:r>
              <a:rPr lang="en-US" sz="1600" dirty="0">
                <a:solidFill>
                  <a:schemeClr val="tx1">
                    <a:lumMod val="50000"/>
                    <a:lumOff val="50000"/>
                  </a:schemeClr>
                </a:solidFill>
              </a:rPr>
              <a:t>&amp;</a:t>
            </a:r>
            <a:r>
              <a:rPr lang="en-US" sz="1600" dirty="0">
                <a:solidFill>
                  <a:srgbClr val="FF0000"/>
                </a:solidFill>
              </a:rPr>
              <a:t>  Expression Analysis</a:t>
            </a:r>
          </a:p>
        </p:txBody>
      </p:sp>
      <p:sp>
        <p:nvSpPr>
          <p:cNvPr id="13" name="TextBox 12"/>
          <p:cNvSpPr txBox="1"/>
          <p:nvPr/>
        </p:nvSpPr>
        <p:spPr>
          <a:xfrm>
            <a:off x="3735235" y="4583622"/>
            <a:ext cx="1708030" cy="338554"/>
          </a:xfrm>
          <a:prstGeom prst="rect">
            <a:avLst/>
          </a:prstGeom>
          <a:noFill/>
        </p:spPr>
        <p:txBody>
          <a:bodyPr wrap="square" rtlCol="0">
            <a:spAutoFit/>
          </a:bodyPr>
          <a:lstStyle/>
          <a:p>
            <a:r>
              <a:rPr lang="en-US" sz="1600" dirty="0">
                <a:solidFill>
                  <a:srgbClr val="00B0F0"/>
                </a:solidFill>
              </a:rPr>
              <a:t>Proteomics Core</a:t>
            </a:r>
          </a:p>
        </p:txBody>
      </p:sp>
      <p:sp>
        <p:nvSpPr>
          <p:cNvPr id="14" name="TextBox 13"/>
          <p:cNvSpPr txBox="1"/>
          <p:nvPr/>
        </p:nvSpPr>
        <p:spPr>
          <a:xfrm>
            <a:off x="5421702" y="4583622"/>
            <a:ext cx="1969698" cy="338554"/>
          </a:xfrm>
          <a:prstGeom prst="rect">
            <a:avLst/>
          </a:prstGeom>
          <a:noFill/>
        </p:spPr>
        <p:txBody>
          <a:bodyPr wrap="square" rtlCol="0">
            <a:spAutoFit/>
          </a:bodyPr>
          <a:lstStyle/>
          <a:p>
            <a:r>
              <a:rPr lang="en-US" sz="1600" dirty="0">
                <a:solidFill>
                  <a:srgbClr val="CD23C0"/>
                </a:solidFill>
              </a:rPr>
              <a:t>Metabolomics Core</a:t>
            </a:r>
          </a:p>
        </p:txBody>
      </p:sp>
      <p:sp>
        <p:nvSpPr>
          <p:cNvPr id="2" name="TextBox 1">
            <a:extLst>
              <a:ext uri="{FF2B5EF4-FFF2-40B4-BE49-F238E27FC236}">
                <a16:creationId xmlns:a16="http://schemas.microsoft.com/office/drawing/2014/main" id="{3AF712B8-0D6A-4245-B3D7-FB156905E669}"/>
              </a:ext>
            </a:extLst>
          </p:cNvPr>
          <p:cNvSpPr txBox="1"/>
          <p:nvPr/>
        </p:nvSpPr>
        <p:spPr>
          <a:xfrm>
            <a:off x="680357" y="4990117"/>
            <a:ext cx="7405007" cy="1354217"/>
          </a:xfrm>
          <a:prstGeom prst="rect">
            <a:avLst/>
          </a:prstGeom>
          <a:noFill/>
        </p:spPr>
        <p:txBody>
          <a:bodyPr wrap="square" rtlCol="0">
            <a:spAutoFit/>
          </a:bodyPr>
          <a:lstStyle/>
          <a:p>
            <a:pPr algn="ctr"/>
            <a:r>
              <a:rPr lang="en-US" sz="2800" dirty="0">
                <a:solidFill>
                  <a:srgbClr val="00B050"/>
                </a:solidFill>
              </a:rPr>
              <a:t>“DNA makes RNA and RNA makes protein“ </a:t>
            </a:r>
          </a:p>
          <a:p>
            <a:r>
              <a:rPr lang="en-US" dirty="0"/>
              <a:t>the Central Dogma of Molecular Biology; simplified from Francis Crick 1958</a:t>
            </a:r>
          </a:p>
          <a:p>
            <a:endParaRPr lang="en-US" dirty="0"/>
          </a:p>
        </p:txBody>
      </p:sp>
    </p:spTree>
    <p:extLst>
      <p:ext uri="{BB962C8B-B14F-4D97-AF65-F5344CB8AC3E}">
        <p14:creationId xmlns:p14="http://schemas.microsoft.com/office/powerpoint/2010/main" val="62444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E7AD-5784-4FAB-9AA4-B73E0E8DD6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27F0C4-6C99-4908-92D3-B69A4E5C108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1D05FA8-8EA1-464B-BD69-54F7B84D061E}"/>
              </a:ext>
            </a:extLst>
          </p:cNvPr>
          <p:cNvPicPr>
            <a:picLocks noChangeAspect="1"/>
          </p:cNvPicPr>
          <p:nvPr/>
        </p:nvPicPr>
        <p:blipFill>
          <a:blip r:embed="rId2"/>
          <a:stretch>
            <a:fillRect/>
          </a:stretch>
        </p:blipFill>
        <p:spPr>
          <a:xfrm>
            <a:off x="1033773" y="0"/>
            <a:ext cx="7076453" cy="6858000"/>
          </a:xfrm>
          <a:prstGeom prst="rect">
            <a:avLst/>
          </a:prstGeom>
        </p:spPr>
      </p:pic>
    </p:spTree>
    <p:extLst>
      <p:ext uri="{BB962C8B-B14F-4D97-AF65-F5344CB8AC3E}">
        <p14:creationId xmlns:p14="http://schemas.microsoft.com/office/powerpoint/2010/main" val="1284324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Saphyr System - Bionano Genomics">
            <a:extLst>
              <a:ext uri="{FF2B5EF4-FFF2-40B4-BE49-F238E27FC236}">
                <a16:creationId xmlns:a16="http://schemas.microsoft.com/office/drawing/2014/main" id="{2C608519-C4D3-489E-8DEE-CC87F3DE1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432" y="5174773"/>
            <a:ext cx="2280036" cy="16253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7D31F01-A699-4AB3-BB21-82990BE2E202}"/>
              </a:ext>
            </a:extLst>
          </p:cNvPr>
          <p:cNvSpPr>
            <a:spLocks noGrp="1"/>
          </p:cNvSpPr>
          <p:nvPr>
            <p:ph type="title"/>
          </p:nvPr>
        </p:nvSpPr>
        <p:spPr/>
        <p:txBody>
          <a:bodyPr/>
          <a:lstStyle/>
          <a:p>
            <a:r>
              <a:rPr lang="en-US" dirty="0"/>
              <a:t>DNA Tech Genome Assembly Tools</a:t>
            </a:r>
          </a:p>
        </p:txBody>
      </p:sp>
      <p:pic>
        <p:nvPicPr>
          <p:cNvPr id="3074" name="Picture 2" descr="Image result for promethion">
            <a:extLst>
              <a:ext uri="{FF2B5EF4-FFF2-40B4-BE49-F238E27FC236}">
                <a16:creationId xmlns:a16="http://schemas.microsoft.com/office/drawing/2014/main" id="{0EE7AF6F-CBE5-4D87-B6F0-38B143757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795" y="3621538"/>
            <a:ext cx="2083594" cy="1666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DF7934D-5133-4EA8-91A0-B656C0438800}"/>
              </a:ext>
            </a:extLst>
          </p:cNvPr>
          <p:cNvPicPr>
            <a:picLocks noChangeAspect="1"/>
          </p:cNvPicPr>
          <p:nvPr/>
        </p:nvPicPr>
        <p:blipFill>
          <a:blip r:embed="rId4"/>
          <a:stretch>
            <a:fillRect/>
          </a:stretch>
        </p:blipFill>
        <p:spPr>
          <a:xfrm>
            <a:off x="3157090" y="1843284"/>
            <a:ext cx="1570958" cy="1104024"/>
          </a:xfrm>
          <a:prstGeom prst="rect">
            <a:avLst/>
          </a:prstGeom>
        </p:spPr>
      </p:pic>
      <p:pic>
        <p:nvPicPr>
          <p:cNvPr id="5" name="Picture 4">
            <a:extLst>
              <a:ext uri="{FF2B5EF4-FFF2-40B4-BE49-F238E27FC236}">
                <a16:creationId xmlns:a16="http://schemas.microsoft.com/office/drawing/2014/main" id="{86A93254-5EAF-4C4E-841C-B8FE9742D0B2}"/>
              </a:ext>
            </a:extLst>
          </p:cNvPr>
          <p:cNvPicPr>
            <a:picLocks noChangeAspect="1"/>
          </p:cNvPicPr>
          <p:nvPr/>
        </p:nvPicPr>
        <p:blipFill>
          <a:blip r:embed="rId5"/>
          <a:stretch>
            <a:fillRect/>
          </a:stretch>
        </p:blipFill>
        <p:spPr>
          <a:xfrm>
            <a:off x="5473888" y="1349148"/>
            <a:ext cx="1794864" cy="2665639"/>
          </a:xfrm>
          <a:prstGeom prst="rect">
            <a:avLst/>
          </a:prstGeom>
        </p:spPr>
      </p:pic>
      <p:sp>
        <p:nvSpPr>
          <p:cNvPr id="3" name="Content Placeholder 2">
            <a:extLst>
              <a:ext uri="{FF2B5EF4-FFF2-40B4-BE49-F238E27FC236}">
                <a16:creationId xmlns:a16="http://schemas.microsoft.com/office/drawing/2014/main" id="{28A7CCA4-CAED-49CC-B82F-C4A889C7E98D}"/>
              </a:ext>
            </a:extLst>
          </p:cNvPr>
          <p:cNvSpPr>
            <a:spLocks noGrp="1"/>
          </p:cNvSpPr>
          <p:nvPr>
            <p:ph idx="1"/>
          </p:nvPr>
        </p:nvSpPr>
        <p:spPr/>
        <p:txBody>
          <a:bodyPr/>
          <a:lstStyle/>
          <a:p>
            <a:r>
              <a:rPr lang="en-US" sz="2000" dirty="0">
                <a:solidFill>
                  <a:schemeClr val="tx1">
                    <a:lumMod val="65000"/>
                    <a:lumOff val="35000"/>
                  </a:schemeClr>
                </a:solidFill>
              </a:rPr>
              <a:t>10X Genomics Chromium Genome</a:t>
            </a:r>
            <a:br>
              <a:rPr lang="en-US" sz="2000" dirty="0">
                <a:solidFill>
                  <a:schemeClr val="tx1">
                    <a:lumMod val="65000"/>
                    <a:lumOff val="35000"/>
                  </a:schemeClr>
                </a:solidFill>
              </a:rPr>
            </a:br>
            <a:r>
              <a:rPr lang="en-US" sz="2000" dirty="0">
                <a:solidFill>
                  <a:schemeClr val="tx1">
                    <a:lumMod val="65000"/>
                    <a:lumOff val="35000"/>
                  </a:schemeClr>
                </a:solidFill>
              </a:rPr>
              <a:t>“linked-reads”</a:t>
            </a:r>
          </a:p>
          <a:p>
            <a:endParaRPr lang="en-US" sz="2000" dirty="0">
              <a:solidFill>
                <a:schemeClr val="tx1">
                  <a:lumMod val="65000"/>
                  <a:lumOff val="35000"/>
                </a:schemeClr>
              </a:solidFill>
            </a:endParaRPr>
          </a:p>
          <a:p>
            <a:endParaRPr lang="en-US" sz="2000" dirty="0">
              <a:solidFill>
                <a:schemeClr val="tx1">
                  <a:lumMod val="65000"/>
                  <a:lumOff val="35000"/>
                </a:schemeClr>
              </a:solidFill>
            </a:endParaRPr>
          </a:p>
          <a:p>
            <a:r>
              <a:rPr lang="en-US" sz="2000" dirty="0">
                <a:solidFill>
                  <a:schemeClr val="tx1">
                    <a:lumMod val="65000"/>
                    <a:lumOff val="35000"/>
                  </a:schemeClr>
                </a:solidFill>
              </a:rPr>
              <a:t>PacBio Sequel </a:t>
            </a:r>
            <a:r>
              <a:rPr lang="en-US" sz="2000" b="1" i="1" dirty="0">
                <a:solidFill>
                  <a:srgbClr val="5A80B1"/>
                </a:solidFill>
              </a:rPr>
              <a:t>II</a:t>
            </a:r>
            <a:r>
              <a:rPr lang="en-US" sz="2000" dirty="0">
                <a:solidFill>
                  <a:schemeClr val="tx1">
                    <a:lumMod val="65000"/>
                    <a:lumOff val="35000"/>
                  </a:schemeClr>
                </a:solidFill>
              </a:rPr>
              <a:t> “super-long reads”   &gt;20kb</a:t>
            </a:r>
          </a:p>
          <a:p>
            <a:r>
              <a:rPr lang="en-US" sz="2000" dirty="0">
                <a:solidFill>
                  <a:schemeClr val="tx1">
                    <a:lumMod val="65000"/>
                    <a:lumOff val="35000"/>
                  </a:schemeClr>
                </a:solidFill>
              </a:rPr>
              <a:t>PacBio Sequel “high-fidelity-long reads”</a:t>
            </a:r>
            <a:br>
              <a:rPr lang="en-US" sz="2000" dirty="0">
                <a:solidFill>
                  <a:schemeClr val="tx1">
                    <a:lumMod val="65000"/>
                    <a:lumOff val="35000"/>
                  </a:schemeClr>
                </a:solidFill>
              </a:rPr>
            </a:br>
            <a:r>
              <a:rPr lang="en-US" sz="2000" dirty="0">
                <a:solidFill>
                  <a:schemeClr val="tx1">
                    <a:lumMod val="65000"/>
                    <a:lumOff val="35000"/>
                  </a:schemeClr>
                </a:solidFill>
              </a:rPr>
              <a:t>(Q20,Q30, 15kb &amp; 20kb)</a:t>
            </a:r>
          </a:p>
          <a:p>
            <a:endParaRPr lang="en-US" sz="2000" dirty="0">
              <a:solidFill>
                <a:schemeClr val="tx1">
                  <a:lumMod val="65000"/>
                  <a:lumOff val="35000"/>
                </a:schemeClr>
              </a:solidFill>
            </a:endParaRPr>
          </a:p>
          <a:p>
            <a:r>
              <a:rPr lang="en-US" sz="2000" dirty="0" err="1">
                <a:solidFill>
                  <a:schemeClr val="tx1">
                    <a:lumMod val="65000"/>
                    <a:lumOff val="35000"/>
                  </a:schemeClr>
                </a:solidFill>
              </a:rPr>
              <a:t>PromethION</a:t>
            </a:r>
            <a:r>
              <a:rPr lang="en-US" sz="2000" dirty="0">
                <a:solidFill>
                  <a:schemeClr val="tx1">
                    <a:lumMod val="65000"/>
                    <a:lumOff val="35000"/>
                  </a:schemeClr>
                </a:solidFill>
              </a:rPr>
              <a:t> Nanopore “super-long reads” &gt;20kb</a:t>
            </a:r>
          </a:p>
          <a:p>
            <a:r>
              <a:rPr lang="en-US" sz="2000" dirty="0" err="1">
                <a:solidFill>
                  <a:schemeClr val="tx1">
                    <a:lumMod val="65000"/>
                    <a:lumOff val="35000"/>
                  </a:schemeClr>
                </a:solidFill>
              </a:rPr>
              <a:t>MinION</a:t>
            </a:r>
            <a:r>
              <a:rPr lang="en-US" sz="2000" dirty="0">
                <a:solidFill>
                  <a:schemeClr val="tx1">
                    <a:lumMod val="65000"/>
                    <a:lumOff val="35000"/>
                  </a:schemeClr>
                </a:solidFill>
              </a:rPr>
              <a:t> Nanopore “ultra-long reads”  &gt;100 kb</a:t>
            </a:r>
          </a:p>
          <a:p>
            <a:endParaRPr lang="en-US" sz="2000" dirty="0">
              <a:solidFill>
                <a:schemeClr val="tx1">
                  <a:lumMod val="65000"/>
                  <a:lumOff val="35000"/>
                </a:schemeClr>
              </a:solidFill>
            </a:endParaRPr>
          </a:p>
          <a:p>
            <a:r>
              <a:rPr lang="en-US" sz="2000" dirty="0" err="1">
                <a:solidFill>
                  <a:schemeClr val="tx1">
                    <a:lumMod val="65000"/>
                    <a:lumOff val="35000"/>
                  </a:schemeClr>
                </a:solidFill>
              </a:rPr>
              <a:t>Bionano</a:t>
            </a:r>
            <a:r>
              <a:rPr lang="en-US" sz="2000" dirty="0">
                <a:solidFill>
                  <a:schemeClr val="tx1">
                    <a:lumMod val="65000"/>
                    <a:lumOff val="35000"/>
                  </a:schemeClr>
                </a:solidFill>
              </a:rPr>
              <a:t> Optical Genome Mapping (scaffolding) &gt; 150 kb </a:t>
            </a:r>
          </a:p>
          <a:p>
            <a:r>
              <a:rPr lang="en-US" sz="2000" dirty="0">
                <a:solidFill>
                  <a:schemeClr val="tx1">
                    <a:lumMod val="65000"/>
                    <a:lumOff val="35000"/>
                  </a:schemeClr>
                </a:solidFill>
              </a:rPr>
              <a:t>Hi-C  (chromosome scale genome scaffolding)</a:t>
            </a:r>
          </a:p>
          <a:p>
            <a:endParaRPr lang="en-US" dirty="0">
              <a:solidFill>
                <a:schemeClr val="tx1">
                  <a:lumMod val="65000"/>
                  <a:lumOff val="35000"/>
                </a:schemeClr>
              </a:solidFill>
            </a:endParaRPr>
          </a:p>
          <a:p>
            <a:endParaRPr lang="en-US" dirty="0"/>
          </a:p>
        </p:txBody>
      </p:sp>
    </p:spTree>
    <p:extLst>
      <p:ext uri="{BB962C8B-B14F-4D97-AF65-F5344CB8AC3E}">
        <p14:creationId xmlns:p14="http://schemas.microsoft.com/office/powerpoint/2010/main" val="415835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EB4B6-6143-4FF2-88C3-3929260B6F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8EEA6C7-689D-47F1-8217-F24EA971AC65}"/>
              </a:ext>
            </a:extLst>
          </p:cNvPr>
          <p:cNvPicPr>
            <a:picLocks noChangeAspect="1"/>
          </p:cNvPicPr>
          <p:nvPr/>
        </p:nvPicPr>
        <p:blipFill>
          <a:blip r:embed="rId2"/>
          <a:stretch>
            <a:fillRect/>
          </a:stretch>
        </p:blipFill>
        <p:spPr>
          <a:xfrm>
            <a:off x="57150" y="1579802"/>
            <a:ext cx="9144000" cy="5278198"/>
          </a:xfrm>
          <a:prstGeom prst="rect">
            <a:avLst/>
          </a:prstGeom>
        </p:spPr>
      </p:pic>
      <p:sp>
        <p:nvSpPr>
          <p:cNvPr id="2" name="Title 1">
            <a:extLst>
              <a:ext uri="{FF2B5EF4-FFF2-40B4-BE49-F238E27FC236}">
                <a16:creationId xmlns:a16="http://schemas.microsoft.com/office/drawing/2014/main" id="{00E27909-F201-49F7-8F5C-B9F8D9F3A91C}"/>
              </a:ext>
            </a:extLst>
          </p:cNvPr>
          <p:cNvSpPr>
            <a:spLocks noGrp="1"/>
          </p:cNvSpPr>
          <p:nvPr>
            <p:ph type="title"/>
          </p:nvPr>
        </p:nvSpPr>
        <p:spPr>
          <a:xfrm>
            <a:off x="457199" y="274638"/>
            <a:ext cx="8441635" cy="2137258"/>
          </a:xfrm>
        </p:spPr>
        <p:txBody>
          <a:bodyPr/>
          <a:lstStyle/>
          <a:p>
            <a:r>
              <a:rPr lang="en-US" dirty="0" err="1"/>
              <a:t>Bionano</a:t>
            </a:r>
            <a:r>
              <a:rPr lang="en-US" dirty="0"/>
              <a:t> </a:t>
            </a:r>
            <a:r>
              <a:rPr lang="en-US" dirty="0" err="1"/>
              <a:t>Saphyr</a:t>
            </a:r>
            <a:br>
              <a:rPr lang="en-US" dirty="0"/>
            </a:br>
            <a:r>
              <a:rPr lang="en-US" dirty="0">
                <a:solidFill>
                  <a:schemeClr val="accent6">
                    <a:lumMod val="75000"/>
                  </a:schemeClr>
                </a:solidFill>
              </a:rPr>
              <a:t>Optical Genome Mapping</a:t>
            </a:r>
            <a:br>
              <a:rPr lang="en-US" dirty="0">
                <a:solidFill>
                  <a:schemeClr val="accent6">
                    <a:lumMod val="75000"/>
                  </a:schemeClr>
                </a:solidFill>
              </a:rPr>
            </a:br>
            <a:br>
              <a:rPr lang="en-US" dirty="0"/>
            </a:br>
            <a:endParaRPr lang="en-US" dirty="0"/>
          </a:p>
        </p:txBody>
      </p:sp>
    </p:spTree>
    <p:extLst>
      <p:ext uri="{BB962C8B-B14F-4D97-AF65-F5344CB8AC3E}">
        <p14:creationId xmlns:p14="http://schemas.microsoft.com/office/powerpoint/2010/main" val="114745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71F4-C685-4D74-B538-08005A562F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BCE73F-E851-4264-B2B3-A67E58ED82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767EAC-767A-4A3C-B485-431AC092CFAA}"/>
              </a:ext>
            </a:extLst>
          </p:cNvPr>
          <p:cNvPicPr>
            <a:picLocks noChangeAspect="1"/>
          </p:cNvPicPr>
          <p:nvPr/>
        </p:nvPicPr>
        <p:blipFill>
          <a:blip r:embed="rId2"/>
          <a:stretch>
            <a:fillRect/>
          </a:stretch>
        </p:blipFill>
        <p:spPr>
          <a:xfrm>
            <a:off x="358856" y="0"/>
            <a:ext cx="8426288" cy="6858000"/>
          </a:xfrm>
          <a:prstGeom prst="rect">
            <a:avLst/>
          </a:prstGeom>
        </p:spPr>
      </p:pic>
    </p:spTree>
    <p:extLst>
      <p:ext uri="{BB962C8B-B14F-4D97-AF65-F5344CB8AC3E}">
        <p14:creationId xmlns:p14="http://schemas.microsoft.com/office/powerpoint/2010/main" val="10355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E7AD-5784-4FAB-9AA4-B73E0E8DD686}"/>
              </a:ext>
            </a:extLst>
          </p:cNvPr>
          <p:cNvSpPr>
            <a:spLocks noGrp="1"/>
          </p:cNvSpPr>
          <p:nvPr>
            <p:ph type="title"/>
          </p:nvPr>
        </p:nvSpPr>
        <p:spPr>
          <a:xfrm>
            <a:off x="1153354" y="5715000"/>
            <a:ext cx="7442200" cy="1143000"/>
          </a:xfrm>
        </p:spPr>
        <p:txBody>
          <a:bodyPr/>
          <a:lstStyle/>
          <a:p>
            <a:pPr algn="l"/>
            <a:r>
              <a:rPr lang="en-US" sz="2800" dirty="0"/>
              <a:t>Experience</a:t>
            </a:r>
            <a:br>
              <a:rPr lang="en-US" sz="2800" dirty="0"/>
            </a:br>
            <a:r>
              <a:rPr lang="en-US" sz="2800" dirty="0"/>
              <a:t>200+ species/varieties with PacBio</a:t>
            </a:r>
            <a:br>
              <a:rPr lang="en-US" sz="2800" dirty="0"/>
            </a:br>
            <a:r>
              <a:rPr lang="en-US" sz="2800" dirty="0"/>
              <a:t>140+ species with 10x Genomics</a:t>
            </a:r>
            <a:br>
              <a:rPr lang="en-US" sz="2800" dirty="0"/>
            </a:br>
            <a:r>
              <a:rPr lang="en-US" sz="2800" dirty="0"/>
              <a:t>                                                                </a:t>
            </a:r>
            <a:r>
              <a:rPr lang="en-US" sz="1400" dirty="0"/>
              <a:t>as of December 2019</a:t>
            </a:r>
            <a:br>
              <a:rPr lang="en-US" sz="3600" dirty="0"/>
            </a:br>
            <a:endParaRPr lang="en-US" sz="3600" dirty="0"/>
          </a:p>
        </p:txBody>
      </p:sp>
      <p:sp>
        <p:nvSpPr>
          <p:cNvPr id="3" name="Content Placeholder 2">
            <a:extLst>
              <a:ext uri="{FF2B5EF4-FFF2-40B4-BE49-F238E27FC236}">
                <a16:creationId xmlns:a16="http://schemas.microsoft.com/office/drawing/2014/main" id="{C027F0C4-6C99-4908-92D3-B69A4E5C108F}"/>
              </a:ext>
            </a:extLst>
          </p:cNvPr>
          <p:cNvSpPr>
            <a:spLocks noGrp="1"/>
          </p:cNvSpPr>
          <p:nvPr>
            <p:ph idx="1"/>
          </p:nvPr>
        </p:nvSpPr>
        <p:spPr/>
        <p:txBody>
          <a:bodyPr/>
          <a:lstStyle/>
          <a:p>
            <a:endParaRPr lang="en-US" dirty="0"/>
          </a:p>
        </p:txBody>
      </p:sp>
      <p:pic>
        <p:nvPicPr>
          <p:cNvPr id="1026" name="Picture 2" descr="Long-read and linked-read sequencing  for high quality genome assemblies">
            <a:extLst>
              <a:ext uri="{FF2B5EF4-FFF2-40B4-BE49-F238E27FC236}">
                <a16:creationId xmlns:a16="http://schemas.microsoft.com/office/drawing/2014/main" id="{72CE5253-D946-4DBA-B08A-C4F2EC06E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790"/>
            <a:ext cx="9144000" cy="499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71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llumina_Template_EXTERNAL_MS2007">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1_Illumina_Template_EXTERNAL_MS2007 1">
        <a:dk1>
          <a:srgbClr val="4D4D4F"/>
        </a:dk1>
        <a:lt1>
          <a:srgbClr val="FFFFFF"/>
        </a:lt1>
        <a:dk2>
          <a:srgbClr val="4D4D4F"/>
        </a:dk2>
        <a:lt2>
          <a:srgbClr val="BBBBBB"/>
        </a:lt2>
        <a:accent1>
          <a:srgbClr val="AD73AC"/>
        </a:accent1>
        <a:accent2>
          <a:srgbClr val="7CA8D4"/>
        </a:accent2>
        <a:accent3>
          <a:srgbClr val="FFFFFF"/>
        </a:accent3>
        <a:accent4>
          <a:srgbClr val="404042"/>
        </a:accent4>
        <a:accent5>
          <a:srgbClr val="D3BCD2"/>
        </a:accent5>
        <a:accent6>
          <a:srgbClr val="7098C0"/>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1_Illumina_Template_EXTERNAL_MS2007 2">
        <a:dk1>
          <a:srgbClr val="4D4D4F"/>
        </a:dk1>
        <a:lt1>
          <a:srgbClr val="FFFFFF"/>
        </a:lt1>
        <a:dk2>
          <a:srgbClr val="4D4D4F"/>
        </a:dk2>
        <a:lt2>
          <a:srgbClr val="BBBBBB"/>
        </a:lt2>
        <a:accent1>
          <a:srgbClr val="AD73AC"/>
        </a:accent1>
        <a:accent2>
          <a:srgbClr val="7CA8D4"/>
        </a:accent2>
        <a:accent3>
          <a:srgbClr val="FFFFFF"/>
        </a:accent3>
        <a:accent4>
          <a:srgbClr val="404042"/>
        </a:accent4>
        <a:accent5>
          <a:srgbClr val="D3BCD2"/>
        </a:accent5>
        <a:accent6>
          <a:srgbClr val="7098C0"/>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Illumina_Template_EXTERNAL_MS2007">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2_Illumina_Template_EXTERNAL_MS2007 1">
        <a:dk1>
          <a:srgbClr val="4D4D4F"/>
        </a:dk1>
        <a:lt1>
          <a:srgbClr val="FFFFFF"/>
        </a:lt1>
        <a:dk2>
          <a:srgbClr val="4D4D4F"/>
        </a:dk2>
        <a:lt2>
          <a:srgbClr val="BBBBBB"/>
        </a:lt2>
        <a:accent1>
          <a:srgbClr val="AD73AC"/>
        </a:accent1>
        <a:accent2>
          <a:srgbClr val="7CA8D4"/>
        </a:accent2>
        <a:accent3>
          <a:srgbClr val="FFFFFF"/>
        </a:accent3>
        <a:accent4>
          <a:srgbClr val="404042"/>
        </a:accent4>
        <a:accent5>
          <a:srgbClr val="D3BCD2"/>
        </a:accent5>
        <a:accent6>
          <a:srgbClr val="7098C0"/>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2_Illumina_Template_EXTERNAL_MS2007 2">
        <a:dk1>
          <a:srgbClr val="4D4D4F"/>
        </a:dk1>
        <a:lt1>
          <a:srgbClr val="FFFFFF"/>
        </a:lt1>
        <a:dk2>
          <a:srgbClr val="4D4D4F"/>
        </a:dk2>
        <a:lt2>
          <a:srgbClr val="BBBBBB"/>
        </a:lt2>
        <a:accent1>
          <a:srgbClr val="AD73AC"/>
        </a:accent1>
        <a:accent2>
          <a:srgbClr val="7CA8D4"/>
        </a:accent2>
        <a:accent3>
          <a:srgbClr val="FFFFFF"/>
        </a:accent3>
        <a:accent4>
          <a:srgbClr val="404042"/>
        </a:accent4>
        <a:accent5>
          <a:srgbClr val="D3BCD2"/>
        </a:accent5>
        <a:accent6>
          <a:srgbClr val="7098C0"/>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13023</TotalTime>
  <Words>1002</Words>
  <Application>Microsoft Office PowerPoint</Application>
  <PresentationFormat>On-screen Show (4:3)</PresentationFormat>
  <Paragraphs>218</Paragraphs>
  <Slides>35</Slides>
  <Notes>3</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35</vt:i4>
      </vt:variant>
    </vt:vector>
  </HeadingPairs>
  <TitlesOfParts>
    <vt:vector size="41" baseType="lpstr">
      <vt:lpstr>Arial</vt:lpstr>
      <vt:lpstr>Calibri</vt:lpstr>
      <vt:lpstr>Wingdings</vt:lpstr>
      <vt:lpstr>Office Theme</vt:lpstr>
      <vt:lpstr>1_Illumina_Template_EXTERNAL_MS2007</vt:lpstr>
      <vt:lpstr>2_Illumina_Template_EXTERNAL_MS2007</vt:lpstr>
      <vt:lpstr>PowerPoint Presentation</vt:lpstr>
      <vt:lpstr>DNA Technologies &amp; Expression Analysis Cores</vt:lpstr>
      <vt:lpstr>The DNA Tech Core Team</vt:lpstr>
      <vt:lpstr>PowerPoint Presentation</vt:lpstr>
      <vt:lpstr>PowerPoint Presentation</vt:lpstr>
      <vt:lpstr>DNA Tech Genome Assembly Tools</vt:lpstr>
      <vt:lpstr>Bionano Saphyr Optical Genome Mapping  </vt:lpstr>
      <vt:lpstr>PowerPoint Presentation</vt:lpstr>
      <vt:lpstr>Experience 200+ species/varieties with PacBio 140+ species with 10x Genomics                                                                 as of December 2019 </vt:lpstr>
      <vt:lpstr>DNA Quality !!!</vt:lpstr>
      <vt:lpstr>Input DNA requirements for gDNA sequencing </vt:lpstr>
      <vt:lpstr>PowerPoint Presentation</vt:lpstr>
      <vt:lpstr>PowerPoint Presentation</vt:lpstr>
      <vt:lpstr>Complementary Approaches</vt:lpstr>
      <vt:lpstr>Strengths and weaknesses (diploid genomes)</vt:lpstr>
      <vt:lpstr>PowerPoint Presentation</vt:lpstr>
      <vt:lpstr>PowerPoint Presentation</vt:lpstr>
      <vt:lpstr>PowerPoint Presentation</vt:lpstr>
      <vt:lpstr>SMRT-bell adapters  circular sequencing</vt:lpstr>
      <vt:lpstr>PowerPoint Presentation</vt:lpstr>
      <vt:lpstr>PowerPoint Presentation</vt:lpstr>
      <vt:lpstr>Iso-Seq   Pacbio</vt:lpstr>
      <vt:lpstr>PowerPoint Presentation</vt:lpstr>
      <vt:lpstr>PowerPoint Presentation</vt:lpstr>
      <vt:lpstr>PowerPoint Presentation</vt:lpstr>
      <vt:lpstr>PowerPoint Presentation</vt:lpstr>
      <vt:lpstr>Coffee  2017: arabica 1.3 Gb genome Medrano et al.  PacBio &amp;  ChICAGO scaffolding Scaffold N50 = 2.24 Mb  Contig N50= 1.31 Mb    2015: robusta 0.7 Gb</vt:lpstr>
      <vt:lpstr>PromethION read lengths</vt:lpstr>
      <vt:lpstr>Yield over time</vt:lpstr>
      <vt:lpstr>Bionano Optical Genome Mapping</vt:lpstr>
      <vt:lpstr>Hi-C  chromosome-scale scaffolding</vt:lpstr>
      <vt:lpstr>PowerPoint Presentation</vt:lpstr>
      <vt:lpstr>Thank you!</vt:lpstr>
      <vt:lpstr>PowerPoint Presentation</vt:lpstr>
      <vt:lpstr>PowerPoint Presentation</vt:lpstr>
    </vt:vector>
  </TitlesOfParts>
  <Company>UC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Lutz Froenicke</dc:creator>
  <cp:lastModifiedBy>Lutz Froenicke</cp:lastModifiedBy>
  <cp:revision>389</cp:revision>
  <cp:lastPrinted>2013-09-06T20:58:25Z</cp:lastPrinted>
  <dcterms:created xsi:type="dcterms:W3CDTF">2012-09-17T13:33:16Z</dcterms:created>
  <dcterms:modified xsi:type="dcterms:W3CDTF">2020-07-20T23:17:39Z</dcterms:modified>
</cp:coreProperties>
</file>